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336" r:id="rId2"/>
    <p:sldId id="337" r:id="rId3"/>
    <p:sldId id="342" r:id="rId4"/>
    <p:sldId id="341" r:id="rId5"/>
    <p:sldId id="340" r:id="rId6"/>
    <p:sldId id="339" r:id="rId7"/>
    <p:sldId id="338" r:id="rId8"/>
    <p:sldId id="343" r:id="rId9"/>
    <p:sldId id="344" r:id="rId10"/>
    <p:sldId id="345" r:id="rId11"/>
    <p:sldId id="346" r:id="rId12"/>
    <p:sldId id="347" r:id="rId13"/>
    <p:sldId id="348" r:id="rId14"/>
    <p:sldId id="349" r:id="rId15"/>
    <p:sldId id="350" r:id="rId16"/>
    <p:sldId id="351" r:id="rId17"/>
    <p:sldId id="352" r:id="rId18"/>
    <p:sldId id="353" r:id="rId19"/>
    <p:sldId id="354" r:id="rId20"/>
    <p:sldId id="355" r:id="rId21"/>
    <p:sldId id="356" r:id="rId22"/>
    <p:sldId id="357" r:id="rId23"/>
    <p:sldId id="358" r:id="rId24"/>
    <p:sldId id="359" r:id="rId25"/>
    <p:sldId id="360" r:id="rId26"/>
    <p:sldId id="361" r:id="rId27"/>
    <p:sldId id="362" r:id="rId28"/>
    <p:sldId id="363" r:id="rId29"/>
    <p:sldId id="364" r:id="rId30"/>
    <p:sldId id="365" r:id="rId31"/>
    <p:sldId id="371" r:id="rId32"/>
    <p:sldId id="370" r:id="rId33"/>
    <p:sldId id="369" r:id="rId34"/>
    <p:sldId id="368" r:id="rId35"/>
    <p:sldId id="367" r:id="rId36"/>
    <p:sldId id="366" r:id="rId37"/>
    <p:sldId id="372" r:id="rId38"/>
    <p:sldId id="373" r:id="rId39"/>
    <p:sldId id="374" r:id="rId40"/>
    <p:sldId id="375" r:id="rId41"/>
    <p:sldId id="376" r:id="rId42"/>
    <p:sldId id="379" r:id="rId43"/>
    <p:sldId id="380" r:id="rId44"/>
    <p:sldId id="381" r:id="rId45"/>
    <p:sldId id="387" r:id="rId46"/>
    <p:sldId id="385" r:id="rId47"/>
    <p:sldId id="382" r:id="rId48"/>
    <p:sldId id="383" r:id="rId49"/>
    <p:sldId id="384" r:id="rId50"/>
    <p:sldId id="386" r:id="rId51"/>
    <p:sldId id="378" r:id="rId52"/>
  </p:sldIdLst>
  <p:sldSz cx="9144000" cy="6858000" type="screen4x3"/>
  <p:notesSz cx="6858000" cy="9144000"/>
  <p:defaultTextStyle>
    <a:defPPr>
      <a:defRPr lang="sr-Latn-C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9751"/>
    <a:srgbClr val="7F7F7F"/>
    <a:srgbClr val="1F497D"/>
    <a:srgbClr val="696969"/>
    <a:srgbClr val="B2B2B2"/>
    <a:srgbClr val="FFFF00"/>
    <a:srgbClr val="FF3300"/>
    <a:srgbClr val="009900"/>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18" autoAdjust="0"/>
    <p:restoredTop sz="94041" autoAdjust="0"/>
  </p:normalViewPr>
  <p:slideViewPr>
    <p:cSldViewPr snapToGrid="0">
      <p:cViewPr varScale="1">
        <p:scale>
          <a:sx n="70" d="100"/>
          <a:sy n="70" d="100"/>
        </p:scale>
        <p:origin x="-1380" y="-1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0BD311-196A-45E2-A9B8-227934A99DF1}" type="datetimeFigureOut">
              <a:rPr lang="en-US" smtClean="0"/>
              <a:pPr/>
              <a:t>11/15/2017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282F69-6CD6-4349-8579-1B7D032BC079}" type="slidenum">
              <a:rPr lang="en-US" smtClean="0"/>
              <a:pPr/>
              <a:t>‹#›</a:t>
            </a:fld>
            <a:endParaRPr lang="en-US"/>
          </a:p>
        </p:txBody>
      </p:sp>
    </p:spTree>
    <p:extLst>
      <p:ext uri="{BB962C8B-B14F-4D97-AF65-F5344CB8AC3E}">
        <p14:creationId xmlns:p14="http://schemas.microsoft.com/office/powerpoint/2010/main" val="888686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hr-HR"/>
          </a:p>
        </p:txBody>
      </p:sp>
      <p:sp>
        <p:nvSpPr>
          <p:cNvPr id="4" name="Slide Number Placeholder 3"/>
          <p:cNvSpPr>
            <a:spLocks noGrp="1"/>
          </p:cNvSpPr>
          <p:nvPr>
            <p:ph type="sldNum" sz="quarter" idx="10"/>
          </p:nvPr>
        </p:nvSpPr>
        <p:spPr/>
        <p:txBody>
          <a:bodyPr/>
          <a:lstStyle/>
          <a:p>
            <a:fld id="{8905BACC-D375-49FC-911B-EF24970D5446}" type="slidenum">
              <a:rPr lang="hr-HR" smtClean="0"/>
              <a:pPr/>
              <a:t>1</a:t>
            </a:fld>
            <a:endParaRPr lang="hr-HR"/>
          </a:p>
        </p:txBody>
      </p:sp>
    </p:spTree>
    <p:extLst>
      <p:ext uri="{BB962C8B-B14F-4D97-AF65-F5344CB8AC3E}">
        <p14:creationId xmlns:p14="http://schemas.microsoft.com/office/powerpoint/2010/main" val="3844859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hr-HR" dirty="0"/>
          </a:p>
        </p:txBody>
      </p:sp>
      <p:sp>
        <p:nvSpPr>
          <p:cNvPr id="4" name="Slide Number Placeholder 3"/>
          <p:cNvSpPr>
            <a:spLocks noGrp="1"/>
          </p:cNvSpPr>
          <p:nvPr>
            <p:ph type="sldNum" sz="quarter" idx="10"/>
          </p:nvPr>
        </p:nvSpPr>
        <p:spPr/>
        <p:txBody>
          <a:bodyPr/>
          <a:lstStyle/>
          <a:p>
            <a:fld id="{F0282F69-6CD6-4349-8579-1B7D032BC079}" type="slidenum">
              <a:rPr lang="en-US" smtClean="0"/>
              <a:pPr/>
              <a:t>38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hr-H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hr-HR"/>
          </a:p>
        </p:txBody>
      </p:sp>
      <p:sp>
        <p:nvSpPr>
          <p:cNvPr id="4" name="Date Placeholder 3"/>
          <p:cNvSpPr>
            <a:spLocks noGrp="1"/>
          </p:cNvSpPr>
          <p:nvPr>
            <p:ph type="dt" sz="half" idx="10"/>
          </p:nvPr>
        </p:nvSpPr>
        <p:spPr/>
        <p:txBody>
          <a:bodyPr/>
          <a:lstStyle>
            <a:lvl1pPr>
              <a:defRPr/>
            </a:lvl1pPr>
          </a:lstStyle>
          <a:p>
            <a:pPr>
              <a:defRPr/>
            </a:pPr>
            <a:fld id="{33376F4E-0CC0-48CA-8B7E-32318E3399A0}" type="datetime1">
              <a:rPr lang="hr-HR" smtClean="0"/>
              <a:pPr>
                <a:defRPr/>
              </a:pPr>
              <a:t>15.11.2017.</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A9DA49DB-6967-4B0E-AC43-751D0026E287}" type="slidenum">
              <a:rPr lang="hr-HR"/>
              <a:pPr>
                <a:defRPr/>
              </a:pPr>
              <a:t>‹#›</a:t>
            </a:fld>
            <a:endParaRPr lang="hr-HR"/>
          </a:p>
        </p:txBody>
      </p:sp>
    </p:spTree>
    <p:extLst>
      <p:ext uri="{BB962C8B-B14F-4D97-AF65-F5344CB8AC3E}">
        <p14:creationId xmlns:p14="http://schemas.microsoft.com/office/powerpoint/2010/main" val="94875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r-H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Date Placeholder 3"/>
          <p:cNvSpPr>
            <a:spLocks noGrp="1"/>
          </p:cNvSpPr>
          <p:nvPr>
            <p:ph type="dt" sz="half" idx="10"/>
          </p:nvPr>
        </p:nvSpPr>
        <p:spPr/>
        <p:txBody>
          <a:bodyPr/>
          <a:lstStyle>
            <a:lvl1pPr>
              <a:defRPr/>
            </a:lvl1pPr>
          </a:lstStyle>
          <a:p>
            <a:pPr>
              <a:defRPr/>
            </a:pPr>
            <a:fld id="{91F6F6D5-2900-4F33-AA61-8CB79168A715}" type="datetime1">
              <a:rPr lang="hr-HR" smtClean="0"/>
              <a:pPr>
                <a:defRPr/>
              </a:pPr>
              <a:t>15.11.2017.</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CA552E65-0A7B-4394-AAA6-8E4129BBACCC}" type="slidenum">
              <a:rPr lang="hr-HR"/>
              <a:pPr>
                <a:defRPr/>
              </a:pPr>
              <a:t>‹#›</a:t>
            </a:fld>
            <a:endParaRPr lang="hr-HR"/>
          </a:p>
        </p:txBody>
      </p:sp>
    </p:spTree>
    <p:extLst>
      <p:ext uri="{BB962C8B-B14F-4D97-AF65-F5344CB8AC3E}">
        <p14:creationId xmlns:p14="http://schemas.microsoft.com/office/powerpoint/2010/main" val="205511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hr-H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Date Placeholder 3"/>
          <p:cNvSpPr>
            <a:spLocks noGrp="1"/>
          </p:cNvSpPr>
          <p:nvPr>
            <p:ph type="dt" sz="half" idx="10"/>
          </p:nvPr>
        </p:nvSpPr>
        <p:spPr/>
        <p:txBody>
          <a:bodyPr/>
          <a:lstStyle>
            <a:lvl1pPr>
              <a:defRPr/>
            </a:lvl1pPr>
          </a:lstStyle>
          <a:p>
            <a:pPr>
              <a:defRPr/>
            </a:pPr>
            <a:fld id="{DC6D4644-5025-4B18-8050-2AFA2F11A890}" type="datetime1">
              <a:rPr lang="hr-HR" smtClean="0"/>
              <a:pPr>
                <a:defRPr/>
              </a:pPr>
              <a:t>15.11.2017.</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2620264E-E2D6-4587-8C0A-E6FC1BC8083D}" type="slidenum">
              <a:rPr lang="hr-HR"/>
              <a:pPr>
                <a:defRPr/>
              </a:pPr>
              <a:t>‹#›</a:t>
            </a:fld>
            <a:endParaRPr lang="hr-HR"/>
          </a:p>
        </p:txBody>
      </p:sp>
    </p:spTree>
    <p:extLst>
      <p:ext uri="{BB962C8B-B14F-4D97-AF65-F5344CB8AC3E}">
        <p14:creationId xmlns:p14="http://schemas.microsoft.com/office/powerpoint/2010/main" val="2511802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r-H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Date Placeholder 3"/>
          <p:cNvSpPr>
            <a:spLocks noGrp="1"/>
          </p:cNvSpPr>
          <p:nvPr>
            <p:ph type="dt" sz="half" idx="10"/>
          </p:nvPr>
        </p:nvSpPr>
        <p:spPr/>
        <p:txBody>
          <a:bodyPr/>
          <a:lstStyle>
            <a:lvl1pPr>
              <a:defRPr/>
            </a:lvl1pPr>
          </a:lstStyle>
          <a:p>
            <a:pPr>
              <a:defRPr/>
            </a:pPr>
            <a:fld id="{004C842B-6BEB-4CC0-9E7D-2B82AE79A493}" type="datetime1">
              <a:rPr lang="hr-HR" smtClean="0"/>
              <a:pPr>
                <a:defRPr/>
              </a:pPr>
              <a:t>15.11.2017.</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60743F40-157C-4097-B33E-49A278C4E3AD}" type="slidenum">
              <a:rPr lang="hr-HR"/>
              <a:pPr>
                <a:defRPr/>
              </a:pPr>
              <a:t>‹#›</a:t>
            </a:fld>
            <a:endParaRPr lang="hr-HR"/>
          </a:p>
        </p:txBody>
      </p:sp>
    </p:spTree>
    <p:extLst>
      <p:ext uri="{BB962C8B-B14F-4D97-AF65-F5344CB8AC3E}">
        <p14:creationId xmlns:p14="http://schemas.microsoft.com/office/powerpoint/2010/main" val="479041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hr-H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732422BF-A1B3-44F8-85EA-ACDB4228048F}" type="datetime1">
              <a:rPr lang="hr-HR" smtClean="0"/>
              <a:pPr>
                <a:defRPr/>
              </a:pPr>
              <a:t>15.11.2017.</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C4BAD9FF-E165-46B8-81D5-6DA4411175F8}" type="slidenum">
              <a:rPr lang="hr-HR"/>
              <a:pPr>
                <a:defRPr/>
              </a:pPr>
              <a:t>‹#›</a:t>
            </a:fld>
            <a:endParaRPr lang="hr-HR"/>
          </a:p>
        </p:txBody>
      </p:sp>
    </p:spTree>
    <p:extLst>
      <p:ext uri="{BB962C8B-B14F-4D97-AF65-F5344CB8AC3E}">
        <p14:creationId xmlns:p14="http://schemas.microsoft.com/office/powerpoint/2010/main" val="1276460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r-H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5" name="Date Placeholder 3"/>
          <p:cNvSpPr>
            <a:spLocks noGrp="1"/>
          </p:cNvSpPr>
          <p:nvPr>
            <p:ph type="dt" sz="half" idx="10"/>
          </p:nvPr>
        </p:nvSpPr>
        <p:spPr/>
        <p:txBody>
          <a:bodyPr/>
          <a:lstStyle>
            <a:lvl1pPr>
              <a:defRPr/>
            </a:lvl1pPr>
          </a:lstStyle>
          <a:p>
            <a:pPr>
              <a:defRPr/>
            </a:pPr>
            <a:fld id="{A611E551-302D-4D8B-A0CD-1BF7AD1FA0B3}" type="datetime1">
              <a:rPr lang="hr-HR" smtClean="0"/>
              <a:pPr>
                <a:defRPr/>
              </a:pPr>
              <a:t>15.11.2017.</a:t>
            </a:fld>
            <a:endParaRPr lang="hr-HR"/>
          </a:p>
        </p:txBody>
      </p:sp>
      <p:sp>
        <p:nvSpPr>
          <p:cNvPr id="6" name="Footer Placeholder 4"/>
          <p:cNvSpPr>
            <a:spLocks noGrp="1"/>
          </p:cNvSpPr>
          <p:nvPr>
            <p:ph type="ftr" sz="quarter" idx="11"/>
          </p:nvPr>
        </p:nvSpPr>
        <p:spPr/>
        <p:txBody>
          <a:bodyPr/>
          <a:lstStyle>
            <a:lvl1pPr>
              <a:defRPr/>
            </a:lvl1pPr>
          </a:lstStyle>
          <a:p>
            <a:pPr>
              <a:defRPr/>
            </a:pPr>
            <a:endParaRPr lang="hr-HR"/>
          </a:p>
        </p:txBody>
      </p:sp>
      <p:sp>
        <p:nvSpPr>
          <p:cNvPr id="7" name="Slide Number Placeholder 5"/>
          <p:cNvSpPr>
            <a:spLocks noGrp="1"/>
          </p:cNvSpPr>
          <p:nvPr>
            <p:ph type="sldNum" sz="quarter" idx="12"/>
          </p:nvPr>
        </p:nvSpPr>
        <p:spPr/>
        <p:txBody>
          <a:bodyPr/>
          <a:lstStyle>
            <a:lvl1pPr>
              <a:defRPr/>
            </a:lvl1pPr>
          </a:lstStyle>
          <a:p>
            <a:pPr>
              <a:defRPr/>
            </a:pPr>
            <a:fld id="{76367100-B09E-411F-9EA7-1DDCB864CBD8}" type="slidenum">
              <a:rPr lang="hr-HR"/>
              <a:pPr>
                <a:defRPr/>
              </a:pPr>
              <a:t>‹#›</a:t>
            </a:fld>
            <a:endParaRPr lang="hr-HR"/>
          </a:p>
        </p:txBody>
      </p:sp>
    </p:spTree>
    <p:extLst>
      <p:ext uri="{BB962C8B-B14F-4D97-AF65-F5344CB8AC3E}">
        <p14:creationId xmlns:p14="http://schemas.microsoft.com/office/powerpoint/2010/main" val="2312186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hr-H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7" name="Date Placeholder 3"/>
          <p:cNvSpPr>
            <a:spLocks noGrp="1"/>
          </p:cNvSpPr>
          <p:nvPr>
            <p:ph type="dt" sz="half" idx="10"/>
          </p:nvPr>
        </p:nvSpPr>
        <p:spPr/>
        <p:txBody>
          <a:bodyPr/>
          <a:lstStyle>
            <a:lvl1pPr>
              <a:defRPr/>
            </a:lvl1pPr>
          </a:lstStyle>
          <a:p>
            <a:pPr>
              <a:defRPr/>
            </a:pPr>
            <a:fld id="{2D82858D-5BD2-48C2-B570-61E1042BB9ED}" type="datetime1">
              <a:rPr lang="hr-HR" smtClean="0"/>
              <a:pPr>
                <a:defRPr/>
              </a:pPr>
              <a:t>15.11.2017.</a:t>
            </a:fld>
            <a:endParaRPr lang="hr-HR"/>
          </a:p>
        </p:txBody>
      </p:sp>
      <p:sp>
        <p:nvSpPr>
          <p:cNvPr id="8" name="Footer Placeholder 4"/>
          <p:cNvSpPr>
            <a:spLocks noGrp="1"/>
          </p:cNvSpPr>
          <p:nvPr>
            <p:ph type="ftr" sz="quarter" idx="11"/>
          </p:nvPr>
        </p:nvSpPr>
        <p:spPr/>
        <p:txBody>
          <a:bodyPr/>
          <a:lstStyle>
            <a:lvl1pPr>
              <a:defRPr/>
            </a:lvl1pPr>
          </a:lstStyle>
          <a:p>
            <a:pPr>
              <a:defRPr/>
            </a:pPr>
            <a:endParaRPr lang="hr-HR"/>
          </a:p>
        </p:txBody>
      </p:sp>
      <p:sp>
        <p:nvSpPr>
          <p:cNvPr id="9" name="Slide Number Placeholder 5"/>
          <p:cNvSpPr>
            <a:spLocks noGrp="1"/>
          </p:cNvSpPr>
          <p:nvPr>
            <p:ph type="sldNum" sz="quarter" idx="12"/>
          </p:nvPr>
        </p:nvSpPr>
        <p:spPr/>
        <p:txBody>
          <a:bodyPr/>
          <a:lstStyle>
            <a:lvl1pPr>
              <a:defRPr/>
            </a:lvl1pPr>
          </a:lstStyle>
          <a:p>
            <a:pPr>
              <a:defRPr/>
            </a:pPr>
            <a:fld id="{75F8A32B-3929-4234-A6A5-CD39D5EB939A}" type="slidenum">
              <a:rPr lang="hr-HR"/>
              <a:pPr>
                <a:defRPr/>
              </a:pPr>
              <a:t>‹#›</a:t>
            </a:fld>
            <a:endParaRPr lang="hr-HR"/>
          </a:p>
        </p:txBody>
      </p:sp>
    </p:spTree>
    <p:extLst>
      <p:ext uri="{BB962C8B-B14F-4D97-AF65-F5344CB8AC3E}">
        <p14:creationId xmlns:p14="http://schemas.microsoft.com/office/powerpoint/2010/main" val="1417887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r-HR"/>
          </a:p>
        </p:txBody>
      </p:sp>
      <p:sp>
        <p:nvSpPr>
          <p:cNvPr id="3" name="Date Placeholder 3"/>
          <p:cNvSpPr>
            <a:spLocks noGrp="1"/>
          </p:cNvSpPr>
          <p:nvPr>
            <p:ph type="dt" sz="half" idx="10"/>
          </p:nvPr>
        </p:nvSpPr>
        <p:spPr/>
        <p:txBody>
          <a:bodyPr/>
          <a:lstStyle>
            <a:lvl1pPr>
              <a:defRPr/>
            </a:lvl1pPr>
          </a:lstStyle>
          <a:p>
            <a:pPr>
              <a:defRPr/>
            </a:pPr>
            <a:fld id="{8E9FDE3F-6E65-4676-ADDE-DCF2AEDBECB5}" type="datetime1">
              <a:rPr lang="hr-HR" smtClean="0"/>
              <a:pPr>
                <a:defRPr/>
              </a:pPr>
              <a:t>15.11.2017.</a:t>
            </a:fld>
            <a:endParaRPr lang="hr-HR"/>
          </a:p>
        </p:txBody>
      </p:sp>
      <p:sp>
        <p:nvSpPr>
          <p:cNvPr id="4" name="Footer Placeholder 4"/>
          <p:cNvSpPr>
            <a:spLocks noGrp="1"/>
          </p:cNvSpPr>
          <p:nvPr>
            <p:ph type="ftr" sz="quarter" idx="11"/>
          </p:nvPr>
        </p:nvSpPr>
        <p:spPr/>
        <p:txBody>
          <a:bodyPr/>
          <a:lstStyle>
            <a:lvl1pPr>
              <a:defRPr/>
            </a:lvl1pPr>
          </a:lstStyle>
          <a:p>
            <a:pPr>
              <a:defRPr/>
            </a:pPr>
            <a:endParaRPr lang="hr-HR"/>
          </a:p>
        </p:txBody>
      </p:sp>
      <p:sp>
        <p:nvSpPr>
          <p:cNvPr id="5" name="Slide Number Placeholder 5"/>
          <p:cNvSpPr>
            <a:spLocks noGrp="1"/>
          </p:cNvSpPr>
          <p:nvPr>
            <p:ph type="sldNum" sz="quarter" idx="12"/>
          </p:nvPr>
        </p:nvSpPr>
        <p:spPr/>
        <p:txBody>
          <a:bodyPr/>
          <a:lstStyle>
            <a:lvl1pPr>
              <a:defRPr/>
            </a:lvl1pPr>
          </a:lstStyle>
          <a:p>
            <a:pPr>
              <a:defRPr/>
            </a:pPr>
            <a:fld id="{E1D93FFD-794A-4573-BD39-3E3A59F3948E}" type="slidenum">
              <a:rPr lang="hr-HR"/>
              <a:pPr>
                <a:defRPr/>
              </a:pPr>
              <a:t>‹#›</a:t>
            </a:fld>
            <a:endParaRPr lang="hr-HR"/>
          </a:p>
        </p:txBody>
      </p:sp>
    </p:spTree>
    <p:extLst>
      <p:ext uri="{BB962C8B-B14F-4D97-AF65-F5344CB8AC3E}">
        <p14:creationId xmlns:p14="http://schemas.microsoft.com/office/powerpoint/2010/main" val="4021949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4645BB27-1AFB-42D4-9201-AFB8DFE5D1A1}" type="datetime1">
              <a:rPr lang="hr-HR" smtClean="0"/>
              <a:pPr>
                <a:defRPr/>
              </a:pPr>
              <a:t>15.11.2017.</a:t>
            </a:fld>
            <a:endParaRPr lang="hr-HR"/>
          </a:p>
        </p:txBody>
      </p:sp>
      <p:sp>
        <p:nvSpPr>
          <p:cNvPr id="3" name="Footer Placeholder 4"/>
          <p:cNvSpPr>
            <a:spLocks noGrp="1"/>
          </p:cNvSpPr>
          <p:nvPr>
            <p:ph type="ftr" sz="quarter" idx="11"/>
          </p:nvPr>
        </p:nvSpPr>
        <p:spPr/>
        <p:txBody>
          <a:bodyPr/>
          <a:lstStyle>
            <a:lvl1pPr>
              <a:defRPr/>
            </a:lvl1pPr>
          </a:lstStyle>
          <a:p>
            <a:pPr>
              <a:defRPr/>
            </a:pPr>
            <a:endParaRPr lang="hr-HR"/>
          </a:p>
        </p:txBody>
      </p:sp>
      <p:sp>
        <p:nvSpPr>
          <p:cNvPr id="4" name="Slide Number Placeholder 5"/>
          <p:cNvSpPr>
            <a:spLocks noGrp="1"/>
          </p:cNvSpPr>
          <p:nvPr>
            <p:ph type="sldNum" sz="quarter" idx="12"/>
          </p:nvPr>
        </p:nvSpPr>
        <p:spPr/>
        <p:txBody>
          <a:bodyPr/>
          <a:lstStyle>
            <a:lvl1pPr>
              <a:defRPr/>
            </a:lvl1pPr>
          </a:lstStyle>
          <a:p>
            <a:pPr>
              <a:defRPr/>
            </a:pPr>
            <a:fld id="{FFA6BF07-6BC4-45A2-846C-A2F95AEB42B7}" type="slidenum">
              <a:rPr lang="hr-HR"/>
              <a:pPr>
                <a:defRPr/>
              </a:pPr>
              <a:t>‹#›</a:t>
            </a:fld>
            <a:endParaRPr lang="hr-HR"/>
          </a:p>
        </p:txBody>
      </p:sp>
    </p:spTree>
    <p:extLst>
      <p:ext uri="{BB962C8B-B14F-4D97-AF65-F5344CB8AC3E}">
        <p14:creationId xmlns:p14="http://schemas.microsoft.com/office/powerpoint/2010/main" val="1202700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hr-H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9567CF2-3E28-4ED4-BC83-A9213803CF4E}" type="datetime1">
              <a:rPr lang="hr-HR" smtClean="0"/>
              <a:pPr>
                <a:defRPr/>
              </a:pPr>
              <a:t>15.11.2017.</a:t>
            </a:fld>
            <a:endParaRPr lang="hr-HR"/>
          </a:p>
        </p:txBody>
      </p:sp>
      <p:sp>
        <p:nvSpPr>
          <p:cNvPr id="6" name="Footer Placeholder 4"/>
          <p:cNvSpPr>
            <a:spLocks noGrp="1"/>
          </p:cNvSpPr>
          <p:nvPr>
            <p:ph type="ftr" sz="quarter" idx="11"/>
          </p:nvPr>
        </p:nvSpPr>
        <p:spPr/>
        <p:txBody>
          <a:bodyPr/>
          <a:lstStyle>
            <a:lvl1pPr>
              <a:defRPr/>
            </a:lvl1pPr>
          </a:lstStyle>
          <a:p>
            <a:pPr>
              <a:defRPr/>
            </a:pPr>
            <a:endParaRPr lang="hr-HR"/>
          </a:p>
        </p:txBody>
      </p:sp>
      <p:sp>
        <p:nvSpPr>
          <p:cNvPr id="7" name="Slide Number Placeholder 5"/>
          <p:cNvSpPr>
            <a:spLocks noGrp="1"/>
          </p:cNvSpPr>
          <p:nvPr>
            <p:ph type="sldNum" sz="quarter" idx="12"/>
          </p:nvPr>
        </p:nvSpPr>
        <p:spPr/>
        <p:txBody>
          <a:bodyPr/>
          <a:lstStyle>
            <a:lvl1pPr>
              <a:defRPr/>
            </a:lvl1pPr>
          </a:lstStyle>
          <a:p>
            <a:pPr>
              <a:defRPr/>
            </a:pPr>
            <a:fld id="{0A9E8B5B-C891-4A71-9723-7AAF03BC2970}" type="slidenum">
              <a:rPr lang="hr-HR"/>
              <a:pPr>
                <a:defRPr/>
              </a:pPr>
              <a:t>‹#›</a:t>
            </a:fld>
            <a:endParaRPr lang="hr-HR"/>
          </a:p>
        </p:txBody>
      </p:sp>
    </p:spTree>
    <p:extLst>
      <p:ext uri="{BB962C8B-B14F-4D97-AF65-F5344CB8AC3E}">
        <p14:creationId xmlns:p14="http://schemas.microsoft.com/office/powerpoint/2010/main" val="1173151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hr-H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hr-HR"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FFE0D033-525C-40F7-90AA-1EB2854FCA36}" type="datetime1">
              <a:rPr lang="hr-HR" smtClean="0"/>
              <a:pPr>
                <a:defRPr/>
              </a:pPr>
              <a:t>15.11.2017.</a:t>
            </a:fld>
            <a:endParaRPr lang="hr-HR"/>
          </a:p>
        </p:txBody>
      </p:sp>
      <p:sp>
        <p:nvSpPr>
          <p:cNvPr id="6" name="Footer Placeholder 4"/>
          <p:cNvSpPr>
            <a:spLocks noGrp="1"/>
          </p:cNvSpPr>
          <p:nvPr>
            <p:ph type="ftr" sz="quarter" idx="11"/>
          </p:nvPr>
        </p:nvSpPr>
        <p:spPr/>
        <p:txBody>
          <a:bodyPr/>
          <a:lstStyle>
            <a:lvl1pPr>
              <a:defRPr/>
            </a:lvl1pPr>
          </a:lstStyle>
          <a:p>
            <a:pPr>
              <a:defRPr/>
            </a:pPr>
            <a:endParaRPr lang="hr-HR"/>
          </a:p>
        </p:txBody>
      </p:sp>
      <p:sp>
        <p:nvSpPr>
          <p:cNvPr id="7" name="Slide Number Placeholder 5"/>
          <p:cNvSpPr>
            <a:spLocks noGrp="1"/>
          </p:cNvSpPr>
          <p:nvPr>
            <p:ph type="sldNum" sz="quarter" idx="12"/>
          </p:nvPr>
        </p:nvSpPr>
        <p:spPr/>
        <p:txBody>
          <a:bodyPr/>
          <a:lstStyle>
            <a:lvl1pPr>
              <a:defRPr/>
            </a:lvl1pPr>
          </a:lstStyle>
          <a:p>
            <a:pPr>
              <a:defRPr/>
            </a:pPr>
            <a:fld id="{9E5DD575-CA7E-48E2-93AD-648CB6706CC3}" type="slidenum">
              <a:rPr lang="hr-HR"/>
              <a:pPr>
                <a:defRPr/>
              </a:pPr>
              <a:t>‹#›</a:t>
            </a:fld>
            <a:endParaRPr lang="hr-HR"/>
          </a:p>
        </p:txBody>
      </p:sp>
    </p:spTree>
    <p:extLst>
      <p:ext uri="{BB962C8B-B14F-4D97-AF65-F5344CB8AC3E}">
        <p14:creationId xmlns:p14="http://schemas.microsoft.com/office/powerpoint/2010/main" val="3918004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hr-HR" smtClean="0"/>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959E224B-E8DB-4943-90D7-4DF911E0258D}" type="datetime1">
              <a:rPr lang="hr-HR" smtClean="0"/>
              <a:pPr>
                <a:defRPr/>
              </a:pPr>
              <a:t>15.11.2017.</a:t>
            </a:fld>
            <a:endParaRPr lang="hr-H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hr-H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CD486A0B-6466-44A0-A6B7-FAB9B128BBF1}" type="slidenum">
              <a:rPr lang="hr-HR"/>
              <a:pPr>
                <a:defRPr/>
              </a:pPr>
              <a:t>‹#›</a:t>
            </a:fld>
            <a:endParaRPr lang="hr-HR"/>
          </a:p>
        </p:txBody>
      </p:sp>
    </p:spTree>
  </p:cSld>
  <p:clrMap bg1="lt1" tx1="dk1" bg2="lt2" tx2="dk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3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image" Target="../media/image10.jpeg"/></Relationships>
</file>

<file path=ppt/slides/_rels/slide3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Case%20study%20H2S%20merk.ppt"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Case%20study%20Pm10%20ekvivalencija.ppt"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Case%20study%20Analiza%20utjecaja%20odlagali&#353;ta%20otpada%20Prudinec-Jaku&#353;evec%20na%20kvalitetu%20zraka%20u%20naselju%20Jaku&#353;evec.pdf" TargetMode="External"/><Relationship Id="rId4" Type="http://schemas.openxmlformats.org/officeDocument/2006/relationships/hyperlink" Target="Case%20study%20MZLZ.ppt"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l="12708" r="13582"/>
          <a:stretch/>
        </p:blipFill>
        <p:spPr>
          <a:xfrm>
            <a:off x="0" y="1119116"/>
            <a:ext cx="9136006" cy="4582938"/>
          </a:xfrm>
          <a:prstGeom prst="rect">
            <a:avLst/>
          </a:prstGeom>
        </p:spPr>
      </p:pic>
      <p:sp>
        <p:nvSpPr>
          <p:cNvPr id="3" name="Podnaslov 2"/>
          <p:cNvSpPr>
            <a:spLocks noGrp="1"/>
          </p:cNvSpPr>
          <p:nvPr>
            <p:ph type="subTitle" idx="1"/>
          </p:nvPr>
        </p:nvSpPr>
        <p:spPr>
          <a:xfrm>
            <a:off x="623087" y="1401200"/>
            <a:ext cx="8520912" cy="4263225"/>
          </a:xfrm>
        </p:spPr>
        <p:txBody>
          <a:bodyPr>
            <a:normAutofit/>
          </a:bodyPr>
          <a:lstStyle/>
          <a:p>
            <a:pPr algn="l"/>
            <a:endParaRPr lang="hr-HR" b="1" dirty="0" smtClean="0">
              <a:solidFill>
                <a:schemeClr val="bg1"/>
              </a:solidFill>
            </a:endParaRPr>
          </a:p>
          <a:p>
            <a:pPr algn="l"/>
            <a:r>
              <a:rPr lang="hr-HR" b="1" dirty="0" smtClean="0">
                <a:solidFill>
                  <a:schemeClr val="bg1"/>
                </a:solidFill>
                <a:effectLst>
                  <a:outerShdw blurRad="38100" dist="38100" dir="2700000" algn="tl">
                    <a:srgbClr val="000000">
                      <a:alpha val="43137"/>
                    </a:srgbClr>
                  </a:outerShdw>
                </a:effectLst>
              </a:rPr>
              <a:t>Jačanje inspekcije zaštite okoliša radi učinkovite kontrole praćenja kakvoće zraka i sustava trgovanja emisijskim jedinicama stakleničkih plinova, kako bi se postigla bolja kvaliteta zraka </a:t>
            </a:r>
          </a:p>
          <a:p>
            <a:pPr algn="l"/>
            <a:r>
              <a:rPr lang="hr-HR" b="1" dirty="0" smtClean="0">
                <a:solidFill>
                  <a:schemeClr val="bg1"/>
                </a:solidFill>
                <a:effectLst>
                  <a:outerShdw blurRad="38100" dist="38100" dir="2700000" algn="tl">
                    <a:srgbClr val="000000">
                      <a:alpha val="43137"/>
                    </a:srgbClr>
                  </a:outerShdw>
                </a:effectLst>
              </a:rPr>
              <a:t>u Republici Hrvatskoj</a:t>
            </a:r>
            <a:endParaRPr lang="hr-HR" b="1" dirty="0">
              <a:solidFill>
                <a:schemeClr val="bg1"/>
              </a:solidFill>
              <a:effectLst>
                <a:outerShdw blurRad="38100" dist="38100" dir="2700000" algn="tl">
                  <a:srgbClr val="000000">
                    <a:alpha val="43137"/>
                  </a:srgbClr>
                </a:outerShdw>
              </a:effectLst>
            </a:endParaRPr>
          </a:p>
        </p:txBody>
      </p:sp>
      <p:pic>
        <p:nvPicPr>
          <p:cNvPr id="5"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8584" y="101776"/>
            <a:ext cx="1940224" cy="1375727"/>
          </a:xfrm>
          <a:prstGeom prst="rect">
            <a:avLst/>
          </a:prstGeom>
        </p:spPr>
      </p:pic>
      <p:pic>
        <p:nvPicPr>
          <p:cNvPr id="8" name="Slika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07" y="5986075"/>
            <a:ext cx="2079460" cy="871926"/>
          </a:xfrm>
          <a:prstGeom prst="rect">
            <a:avLst/>
          </a:prstGeom>
        </p:spPr>
      </p:pic>
      <p:sp>
        <p:nvSpPr>
          <p:cNvPr id="9" name="Podnaslov 2"/>
          <p:cNvSpPr txBox="1">
            <a:spLocks/>
          </p:cNvSpPr>
          <p:nvPr/>
        </p:nvSpPr>
        <p:spPr>
          <a:xfrm>
            <a:off x="7024693" y="6625760"/>
            <a:ext cx="2111313"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hr-HR" sz="1000" dirty="0">
                <a:solidFill>
                  <a:schemeClr val="accent1">
                    <a:lumMod val="50000"/>
                  </a:schemeClr>
                </a:solidFill>
              </a:rPr>
              <a:t>Ovaj projekt financira Europska unija</a:t>
            </a:r>
            <a:endParaRPr lang="en-GB" sz="1000" dirty="0">
              <a:solidFill>
                <a:schemeClr val="accent1">
                  <a:lumMod val="50000"/>
                </a:schemeClr>
              </a:solidFill>
            </a:endParaRPr>
          </a:p>
        </p:txBody>
      </p:sp>
      <p:pic>
        <p:nvPicPr>
          <p:cNvPr id="10" name="Slika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85251" y="6029586"/>
            <a:ext cx="857019" cy="618958"/>
          </a:xfrm>
          <a:prstGeom prst="rect">
            <a:avLst/>
          </a:prstGeom>
        </p:spPr>
      </p:pic>
      <p:pic>
        <p:nvPicPr>
          <p:cNvPr id="11" name="Slika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77524" y="6005124"/>
            <a:ext cx="1855967" cy="684735"/>
          </a:xfrm>
          <a:prstGeom prst="rect">
            <a:avLst/>
          </a:prstGeom>
        </p:spPr>
      </p:pic>
      <p:pic>
        <p:nvPicPr>
          <p:cNvPr id="12" name="Slika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29988" y="6039112"/>
            <a:ext cx="674471" cy="701599"/>
          </a:xfrm>
          <a:prstGeom prst="rect">
            <a:avLst/>
          </a:prstGeom>
        </p:spPr>
      </p:pic>
    </p:spTree>
    <p:extLst>
      <p:ext uri="{BB962C8B-B14F-4D97-AF65-F5344CB8AC3E}">
        <p14:creationId xmlns:p14="http://schemas.microsoft.com/office/powerpoint/2010/main" val="5538214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4.3 DRŽAVNA MREŽA ZA PRAĆENJE KVALITETE ZRAKA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676275" y="1600200"/>
            <a:ext cx="8058150" cy="4893647"/>
          </a:xfrm>
          <a:prstGeom prst="rect">
            <a:avLst/>
          </a:prstGeom>
          <a:noFill/>
        </p:spPr>
        <p:txBody>
          <a:bodyPr wrap="square" rtlCol="0">
            <a:spAutoFit/>
          </a:bodyPr>
          <a:lstStyle/>
          <a:p>
            <a:pPr>
              <a:buClr>
                <a:srgbClr val="FF0000"/>
              </a:buClr>
              <a:buFont typeface="Wingdings" pitchFamily="2" charset="2"/>
              <a:buChar char="§"/>
            </a:pPr>
            <a:r>
              <a:rPr lang="hr-HR" sz="2400" b="1" dirty="0" smtClean="0">
                <a:solidFill>
                  <a:schemeClr val="accent1">
                    <a:lumMod val="75000"/>
                  </a:schemeClr>
                </a:solidFill>
              </a:rPr>
              <a:t> Za praćenje kvalitete zraka u zonama (Tablica 1) i aglomeracijama (Tablica 2) i (Slika 3)  u Republici Hrvatskoj uspostavljena je državna mreža za trajno praćenje kvalitete zraka (državna mreža). </a:t>
            </a:r>
          </a:p>
          <a:p>
            <a:endParaRPr lang="hr-HR" sz="2400" b="1" dirty="0" smtClean="0">
              <a:solidFill>
                <a:schemeClr val="accent1">
                  <a:lumMod val="75000"/>
                </a:schemeClr>
              </a:solidFill>
            </a:endParaRPr>
          </a:p>
          <a:p>
            <a:pPr>
              <a:buClr>
                <a:srgbClr val="FF0000"/>
              </a:buClr>
              <a:buFont typeface="Wingdings" pitchFamily="2" charset="2"/>
              <a:buChar char="§"/>
            </a:pPr>
            <a:r>
              <a:rPr lang="hr-HR" sz="2400" b="1" dirty="0" smtClean="0">
                <a:solidFill>
                  <a:schemeClr val="accent1">
                    <a:lumMod val="75000"/>
                  </a:schemeClr>
                </a:solidFill>
              </a:rPr>
              <a:t> Državna mreža sastavni je dio praćenja stanja okoliša i financira se iz državnog proračuna RH. </a:t>
            </a:r>
          </a:p>
          <a:p>
            <a:endParaRPr lang="hr-HR" sz="2400" b="1" dirty="0" smtClean="0">
              <a:solidFill>
                <a:schemeClr val="accent1">
                  <a:lumMod val="75000"/>
                </a:schemeClr>
              </a:solidFill>
            </a:endParaRPr>
          </a:p>
          <a:p>
            <a:pPr>
              <a:buClr>
                <a:srgbClr val="FF0000"/>
              </a:buClr>
              <a:buFont typeface="Wingdings" pitchFamily="2" charset="2"/>
              <a:buChar char="§"/>
            </a:pPr>
            <a:r>
              <a:rPr lang="hr-HR" sz="2400" b="1" dirty="0" smtClean="0">
                <a:solidFill>
                  <a:schemeClr val="accent1">
                    <a:lumMod val="75000"/>
                  </a:schemeClr>
                </a:solidFill>
              </a:rPr>
              <a:t> Podaci kvalitete zraka iz državne mreže javni su, objavljuju se na internetskim stranicama Agencije i koriste se za potrebe izvješća o stanju kvalitete zraka razmjenu podataka sa EU i sastavni su dio informacijskog sustava zaštite zraka.</a:t>
            </a:r>
          </a:p>
          <a:p>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4.3 DRŽAVNA MREŽA ZA PRAĆENJE KVALITETE ZRAKA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29697" name="Picture 1"/>
          <p:cNvPicPr>
            <a:picLocks noChangeAspect="1" noChangeArrowheads="1"/>
          </p:cNvPicPr>
          <p:nvPr/>
        </p:nvPicPr>
        <p:blipFill>
          <a:blip r:embed="rId4" cstate="print"/>
          <a:srcRect/>
          <a:stretch>
            <a:fillRect/>
          </a:stretch>
        </p:blipFill>
        <p:spPr bwMode="auto">
          <a:xfrm>
            <a:off x="1101727" y="1897249"/>
            <a:ext cx="6861173" cy="4819465"/>
          </a:xfrm>
          <a:prstGeom prst="rect">
            <a:avLst/>
          </a:prstGeom>
          <a:noFill/>
          <a:ln w="9525">
            <a:noFill/>
            <a:miter lim="800000"/>
            <a:headEnd/>
            <a:tailEnd/>
          </a:ln>
          <a:effectLst/>
        </p:spPr>
      </p:pic>
      <p:sp>
        <p:nvSpPr>
          <p:cNvPr id="12" name="TextBox 11"/>
          <p:cNvSpPr txBox="1"/>
          <p:nvPr/>
        </p:nvSpPr>
        <p:spPr>
          <a:xfrm>
            <a:off x="885825" y="1390650"/>
            <a:ext cx="7296150" cy="461665"/>
          </a:xfrm>
          <a:prstGeom prst="rect">
            <a:avLst/>
          </a:prstGeom>
          <a:noFill/>
        </p:spPr>
        <p:txBody>
          <a:bodyPr wrap="square" rtlCol="0">
            <a:spAutoFit/>
          </a:bodyPr>
          <a:lstStyle/>
          <a:p>
            <a:pPr algn="ctr"/>
            <a:r>
              <a:rPr lang="hr-HR" sz="2400" b="1" dirty="0" smtClean="0">
                <a:solidFill>
                  <a:schemeClr val="accent1">
                    <a:lumMod val="75000"/>
                  </a:schemeClr>
                </a:solidFill>
              </a:rPr>
              <a:t>Tablica 1.</a:t>
            </a:r>
            <a:r>
              <a:rPr lang="hr-HR" sz="2400" dirty="0" smtClean="0">
                <a:solidFill>
                  <a:schemeClr val="accent1">
                    <a:lumMod val="75000"/>
                  </a:schemeClr>
                </a:solidFill>
              </a:rPr>
              <a:t> Klasifikacija zona u Republici Hrvatskoj</a:t>
            </a:r>
            <a:endParaRPr lang="hr-HR" sz="2400"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4.3 DRŽAVNA MREŽA ZA PRAĆENJE KVALITETE ZRAKA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28673" name="Picture 1"/>
          <p:cNvPicPr>
            <a:picLocks noChangeAspect="1" noChangeArrowheads="1"/>
          </p:cNvPicPr>
          <p:nvPr/>
        </p:nvPicPr>
        <p:blipFill>
          <a:blip r:embed="rId4" cstate="print"/>
          <a:srcRect/>
          <a:stretch>
            <a:fillRect/>
          </a:stretch>
        </p:blipFill>
        <p:spPr bwMode="auto">
          <a:xfrm>
            <a:off x="735848" y="2185988"/>
            <a:ext cx="7728722" cy="3262312"/>
          </a:xfrm>
          <a:prstGeom prst="rect">
            <a:avLst/>
          </a:prstGeom>
          <a:noFill/>
          <a:ln w="9525">
            <a:noFill/>
            <a:miter lim="800000"/>
            <a:headEnd/>
            <a:tailEnd/>
          </a:ln>
          <a:effectLst/>
        </p:spPr>
      </p:pic>
      <p:sp>
        <p:nvSpPr>
          <p:cNvPr id="10" name="TextBox 9"/>
          <p:cNvSpPr txBox="1"/>
          <p:nvPr/>
        </p:nvSpPr>
        <p:spPr>
          <a:xfrm>
            <a:off x="885825" y="1562100"/>
            <a:ext cx="7296150" cy="461665"/>
          </a:xfrm>
          <a:prstGeom prst="rect">
            <a:avLst/>
          </a:prstGeom>
          <a:noFill/>
        </p:spPr>
        <p:txBody>
          <a:bodyPr wrap="square" rtlCol="0">
            <a:spAutoFit/>
          </a:bodyPr>
          <a:lstStyle/>
          <a:p>
            <a:pPr algn="ctr"/>
            <a:r>
              <a:rPr lang="hr-HR" sz="2400" b="1" dirty="0" smtClean="0">
                <a:solidFill>
                  <a:schemeClr val="accent1">
                    <a:lumMod val="75000"/>
                  </a:schemeClr>
                </a:solidFill>
              </a:rPr>
              <a:t>Tablica 2.</a:t>
            </a:r>
            <a:r>
              <a:rPr lang="hr-HR" sz="2400" dirty="0" smtClean="0">
                <a:solidFill>
                  <a:schemeClr val="accent1">
                    <a:lumMod val="75000"/>
                  </a:schemeClr>
                </a:solidFill>
              </a:rPr>
              <a:t> Klasifikacija aglomeracija u Republici Hrvatskoj</a:t>
            </a:r>
            <a:endParaRPr lang="hr-HR" sz="2400"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4.3 DRŽAVNA MREŽA ZA PRAĆENJE KVALITETE ZRAKA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9" name="Picture 8"/>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500" y="1496159"/>
            <a:ext cx="5407333" cy="4847491"/>
          </a:xfrm>
          <a:prstGeom prst="rect">
            <a:avLst/>
          </a:prstGeom>
          <a:noFill/>
          <a:ln>
            <a:noFill/>
          </a:ln>
        </p:spPr>
      </p:pic>
      <p:sp>
        <p:nvSpPr>
          <p:cNvPr id="10" name="TextBox 9"/>
          <p:cNvSpPr txBox="1"/>
          <p:nvPr/>
        </p:nvSpPr>
        <p:spPr>
          <a:xfrm>
            <a:off x="5648325" y="2419350"/>
            <a:ext cx="3305175" cy="1569660"/>
          </a:xfrm>
          <a:prstGeom prst="rect">
            <a:avLst/>
          </a:prstGeom>
          <a:noFill/>
        </p:spPr>
        <p:txBody>
          <a:bodyPr wrap="square" rtlCol="0">
            <a:spAutoFit/>
          </a:bodyPr>
          <a:lstStyle/>
          <a:p>
            <a:r>
              <a:rPr lang="hr-HR" sz="2400" b="1" dirty="0" smtClean="0">
                <a:solidFill>
                  <a:schemeClr val="accent1">
                    <a:lumMod val="75000"/>
                  </a:schemeClr>
                </a:solidFill>
              </a:rPr>
              <a:t>Slika 3.</a:t>
            </a:r>
          </a:p>
          <a:p>
            <a:r>
              <a:rPr lang="hr-HR" sz="2400" dirty="0" smtClean="0">
                <a:solidFill>
                  <a:schemeClr val="accent1">
                    <a:lumMod val="75000"/>
                  </a:schemeClr>
                </a:solidFill>
              </a:rPr>
              <a:t>Zone i aglomeracije za praćenje i procjenjivanje kvalitete zraka u RH</a:t>
            </a:r>
            <a:r>
              <a:rPr lang="hr-HR" sz="2400" b="1" dirty="0" smtClean="0">
                <a:solidFill>
                  <a:schemeClr val="accent1">
                    <a:lumMod val="75000"/>
                  </a:schemeClr>
                </a:solidFill>
              </a:rPr>
              <a:t> </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4.3 DRŽAVNA MREŽA ZA PRAĆENJE KVALITETE ZRAKA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10" name="TextBox 9"/>
          <p:cNvSpPr txBox="1"/>
          <p:nvPr/>
        </p:nvSpPr>
        <p:spPr>
          <a:xfrm>
            <a:off x="542925" y="1514475"/>
            <a:ext cx="8343900" cy="5016758"/>
          </a:xfrm>
          <a:prstGeom prst="rect">
            <a:avLst/>
          </a:prstGeom>
          <a:noFill/>
        </p:spPr>
        <p:txBody>
          <a:bodyPr wrap="square" rtlCol="0">
            <a:spAutoFit/>
          </a:bodyPr>
          <a:lstStyle/>
          <a:p>
            <a:r>
              <a:rPr lang="hr-HR" sz="2000" b="1" dirty="0" smtClean="0">
                <a:solidFill>
                  <a:schemeClr val="accent1">
                    <a:lumMod val="75000"/>
                  </a:schemeClr>
                </a:solidFill>
              </a:rPr>
              <a:t>Državna mreža dizajnirana je tako da pruža informacije o razinama onečišćenosti zraka u svim zonama i aglomeracijama. </a:t>
            </a:r>
          </a:p>
          <a:p>
            <a:endParaRPr lang="hr-HR" sz="2000" b="1" dirty="0" smtClean="0">
              <a:solidFill>
                <a:schemeClr val="accent1">
                  <a:lumMod val="75000"/>
                </a:schemeClr>
              </a:solidFill>
            </a:endParaRPr>
          </a:p>
          <a:p>
            <a:r>
              <a:rPr lang="hr-HR" sz="2000" b="1" dirty="0" smtClean="0">
                <a:solidFill>
                  <a:schemeClr val="accent1">
                    <a:lumMod val="75000"/>
                  </a:schemeClr>
                </a:solidFill>
              </a:rPr>
              <a:t>Uredba o utvrđivanju popisa mjernih mjesta za praćenje koncentracija pojedinih onečišćujućih tvari u zraku i lokacija mjernih postaja u državnoj mreži za trajno praćenje kvalitete zraka (</a:t>
            </a:r>
            <a:r>
              <a:rPr lang="hr-HR" sz="2000" b="1" dirty="0" smtClean="0">
                <a:solidFill>
                  <a:schemeClr val="accent6">
                    <a:lumMod val="75000"/>
                  </a:schemeClr>
                </a:solidFill>
              </a:rPr>
              <a:t>Narodne novine, br. 65/16</a:t>
            </a:r>
            <a:r>
              <a:rPr lang="hr-HR" sz="2000" b="1" dirty="0" smtClean="0">
                <a:solidFill>
                  <a:schemeClr val="accent1">
                    <a:lumMod val="75000"/>
                  </a:schemeClr>
                </a:solidFill>
              </a:rPr>
              <a:t>) utvrđuje popis mjernih mjesta za praćenje koncentracija onečišćujućih tvari u zraku: </a:t>
            </a:r>
            <a:r>
              <a:rPr lang="hr-HR" sz="2000" b="1" dirty="0" smtClean="0">
                <a:solidFill>
                  <a:schemeClr val="accent6">
                    <a:lumMod val="75000"/>
                  </a:schemeClr>
                </a:solidFill>
              </a:rPr>
              <a:t>sumporovog dioksida</a:t>
            </a:r>
            <a:r>
              <a:rPr lang="hr-HR" sz="2000" b="1" dirty="0" smtClean="0">
                <a:solidFill>
                  <a:schemeClr val="accent1">
                    <a:lumMod val="75000"/>
                  </a:schemeClr>
                </a:solidFill>
              </a:rPr>
              <a:t>, </a:t>
            </a:r>
            <a:r>
              <a:rPr lang="hr-HR" sz="2000" b="1" dirty="0" smtClean="0">
                <a:solidFill>
                  <a:schemeClr val="accent6">
                    <a:lumMod val="75000"/>
                  </a:schemeClr>
                </a:solidFill>
              </a:rPr>
              <a:t>dušikovog dioksida </a:t>
            </a:r>
            <a:r>
              <a:rPr lang="hr-HR" sz="2000" b="1" dirty="0" smtClean="0">
                <a:solidFill>
                  <a:schemeClr val="accent1">
                    <a:lumMod val="75000"/>
                  </a:schemeClr>
                </a:solidFill>
              </a:rPr>
              <a:t>i </a:t>
            </a:r>
            <a:r>
              <a:rPr lang="hr-HR" sz="2000" b="1" dirty="0" smtClean="0">
                <a:solidFill>
                  <a:schemeClr val="accent6">
                    <a:lumMod val="75000"/>
                  </a:schemeClr>
                </a:solidFill>
              </a:rPr>
              <a:t>dušikovih oksida</a:t>
            </a:r>
            <a:r>
              <a:rPr lang="hr-HR" sz="2000" b="1" dirty="0" smtClean="0">
                <a:solidFill>
                  <a:schemeClr val="accent1">
                    <a:lumMod val="75000"/>
                  </a:schemeClr>
                </a:solidFill>
              </a:rPr>
              <a:t>, </a:t>
            </a:r>
            <a:r>
              <a:rPr lang="hr-HR" sz="2000" b="1" dirty="0" smtClean="0">
                <a:solidFill>
                  <a:schemeClr val="accent6">
                    <a:lumMod val="75000"/>
                  </a:schemeClr>
                </a:solidFill>
              </a:rPr>
              <a:t>lebdećih čestica </a:t>
            </a:r>
            <a:r>
              <a:rPr lang="hr-HR" sz="2000" b="1" dirty="0" smtClean="0">
                <a:solidFill>
                  <a:schemeClr val="accent1">
                    <a:lumMod val="75000"/>
                  </a:schemeClr>
                </a:solidFill>
              </a:rPr>
              <a:t>(</a:t>
            </a:r>
            <a:r>
              <a:rPr lang="hr-HR" sz="2000" b="1" dirty="0" smtClean="0">
                <a:solidFill>
                  <a:schemeClr val="accent6">
                    <a:lumMod val="75000"/>
                  </a:schemeClr>
                </a:solidFill>
              </a:rPr>
              <a:t>PM10 i PM2,5</a:t>
            </a:r>
            <a:r>
              <a:rPr lang="hr-HR" sz="2000" b="1" dirty="0" smtClean="0">
                <a:solidFill>
                  <a:schemeClr val="accent1">
                    <a:lumMod val="75000"/>
                  </a:schemeClr>
                </a:solidFill>
              </a:rPr>
              <a:t>), </a:t>
            </a:r>
            <a:r>
              <a:rPr lang="hr-HR" sz="2000" b="1" dirty="0" smtClean="0">
                <a:solidFill>
                  <a:schemeClr val="accent6">
                    <a:lumMod val="75000"/>
                  </a:schemeClr>
                </a:solidFill>
              </a:rPr>
              <a:t>olova</a:t>
            </a:r>
            <a:r>
              <a:rPr lang="hr-HR" sz="2000" b="1" dirty="0" smtClean="0">
                <a:solidFill>
                  <a:schemeClr val="accent1">
                    <a:lumMod val="75000"/>
                  </a:schemeClr>
                </a:solidFill>
              </a:rPr>
              <a:t>, </a:t>
            </a:r>
            <a:r>
              <a:rPr lang="hr-HR" sz="2000" b="1" dirty="0" smtClean="0">
                <a:solidFill>
                  <a:schemeClr val="accent6">
                    <a:lumMod val="75000"/>
                  </a:schemeClr>
                </a:solidFill>
              </a:rPr>
              <a:t>benzena</a:t>
            </a:r>
            <a:r>
              <a:rPr lang="hr-HR" sz="2000" b="1" dirty="0" smtClean="0">
                <a:solidFill>
                  <a:schemeClr val="accent1">
                    <a:lumMod val="75000"/>
                  </a:schemeClr>
                </a:solidFill>
              </a:rPr>
              <a:t>, </a:t>
            </a:r>
            <a:r>
              <a:rPr lang="hr-HR" sz="2000" b="1" dirty="0" smtClean="0">
                <a:solidFill>
                  <a:schemeClr val="accent6">
                    <a:lumMod val="75000"/>
                  </a:schemeClr>
                </a:solidFill>
              </a:rPr>
              <a:t>ugljikovog monoksida</a:t>
            </a:r>
            <a:r>
              <a:rPr lang="hr-HR" sz="2000" b="1" dirty="0" smtClean="0">
                <a:solidFill>
                  <a:schemeClr val="accent1">
                    <a:lumMod val="75000"/>
                  </a:schemeClr>
                </a:solidFill>
              </a:rPr>
              <a:t>, </a:t>
            </a:r>
            <a:r>
              <a:rPr lang="hr-HR" sz="2000" b="1" dirty="0" smtClean="0">
                <a:solidFill>
                  <a:schemeClr val="accent6">
                    <a:lumMod val="75000"/>
                  </a:schemeClr>
                </a:solidFill>
              </a:rPr>
              <a:t>prizemnog ozona </a:t>
            </a:r>
            <a:r>
              <a:rPr lang="hr-HR" sz="2000" b="1" dirty="0" smtClean="0">
                <a:solidFill>
                  <a:schemeClr val="accent1">
                    <a:lumMod val="75000"/>
                  </a:schemeClr>
                </a:solidFill>
              </a:rPr>
              <a:t>i </a:t>
            </a:r>
            <a:r>
              <a:rPr lang="hr-HR" sz="2000" b="1" dirty="0" smtClean="0">
                <a:solidFill>
                  <a:schemeClr val="accent6">
                    <a:lumMod val="75000"/>
                  </a:schemeClr>
                </a:solidFill>
              </a:rPr>
              <a:t>prekursora prizemnog ozona</a:t>
            </a:r>
            <a:r>
              <a:rPr lang="hr-HR" sz="2000" b="1" dirty="0" smtClean="0">
                <a:solidFill>
                  <a:schemeClr val="accent1">
                    <a:lumMod val="75000"/>
                  </a:schemeClr>
                </a:solidFill>
              </a:rPr>
              <a:t>, </a:t>
            </a:r>
            <a:r>
              <a:rPr lang="hr-HR" sz="2000" b="1" dirty="0" smtClean="0">
                <a:solidFill>
                  <a:schemeClr val="accent6">
                    <a:lumMod val="75000"/>
                  </a:schemeClr>
                </a:solidFill>
              </a:rPr>
              <a:t>arsena</a:t>
            </a:r>
            <a:r>
              <a:rPr lang="hr-HR" sz="2000" b="1" dirty="0" smtClean="0">
                <a:solidFill>
                  <a:schemeClr val="accent1">
                    <a:lumMod val="75000"/>
                  </a:schemeClr>
                </a:solidFill>
              </a:rPr>
              <a:t>, </a:t>
            </a:r>
            <a:r>
              <a:rPr lang="hr-HR" sz="2000" b="1" dirty="0" smtClean="0">
                <a:solidFill>
                  <a:schemeClr val="accent6">
                    <a:lumMod val="75000"/>
                  </a:schemeClr>
                </a:solidFill>
              </a:rPr>
              <a:t>kadmija</a:t>
            </a:r>
            <a:r>
              <a:rPr lang="hr-HR" sz="2000" b="1" dirty="0" smtClean="0">
                <a:solidFill>
                  <a:schemeClr val="accent1">
                    <a:lumMod val="75000"/>
                  </a:schemeClr>
                </a:solidFill>
              </a:rPr>
              <a:t>, </a:t>
            </a:r>
            <a:r>
              <a:rPr lang="hr-HR" sz="2000" b="1" dirty="0" smtClean="0">
                <a:solidFill>
                  <a:schemeClr val="accent6">
                    <a:lumMod val="75000"/>
                  </a:schemeClr>
                </a:solidFill>
              </a:rPr>
              <a:t>žive</a:t>
            </a:r>
            <a:r>
              <a:rPr lang="hr-HR" sz="2000" b="1" dirty="0" smtClean="0">
                <a:solidFill>
                  <a:schemeClr val="accent1">
                    <a:lumMod val="75000"/>
                  </a:schemeClr>
                </a:solidFill>
              </a:rPr>
              <a:t>, </a:t>
            </a:r>
            <a:r>
              <a:rPr lang="hr-HR" sz="2000" b="1" dirty="0" smtClean="0">
                <a:solidFill>
                  <a:schemeClr val="accent6">
                    <a:lumMod val="75000"/>
                  </a:schemeClr>
                </a:solidFill>
              </a:rPr>
              <a:t>nikla</a:t>
            </a:r>
            <a:r>
              <a:rPr lang="hr-HR" sz="2000" b="1" dirty="0" smtClean="0">
                <a:solidFill>
                  <a:schemeClr val="accent1">
                    <a:lumMod val="75000"/>
                  </a:schemeClr>
                </a:solidFill>
              </a:rPr>
              <a:t>, </a:t>
            </a:r>
            <a:r>
              <a:rPr lang="hr-HR" sz="2000" b="1" dirty="0" smtClean="0">
                <a:solidFill>
                  <a:schemeClr val="accent6">
                    <a:lumMod val="75000"/>
                  </a:schemeClr>
                </a:solidFill>
              </a:rPr>
              <a:t>benzo(a)pirena</a:t>
            </a:r>
            <a:r>
              <a:rPr lang="hr-HR" sz="2000" b="1" dirty="0" smtClean="0">
                <a:solidFill>
                  <a:schemeClr val="accent1">
                    <a:lumMod val="75000"/>
                  </a:schemeClr>
                </a:solidFill>
              </a:rPr>
              <a:t> i </a:t>
            </a:r>
            <a:r>
              <a:rPr lang="hr-HR" sz="2000" b="1" dirty="0" smtClean="0">
                <a:solidFill>
                  <a:schemeClr val="accent6">
                    <a:lumMod val="75000"/>
                  </a:schemeClr>
                </a:solidFill>
              </a:rPr>
              <a:t>drugih policikličkih aromatskih ugljikovodika </a:t>
            </a:r>
            <a:r>
              <a:rPr lang="hr-HR" sz="2000" b="1" dirty="0" smtClean="0">
                <a:solidFill>
                  <a:schemeClr val="accent1">
                    <a:lumMod val="75000"/>
                  </a:schemeClr>
                </a:solidFill>
              </a:rPr>
              <a:t>u zraku. </a:t>
            </a:r>
          </a:p>
          <a:p>
            <a:endParaRPr lang="hr-HR" sz="2000" b="1" dirty="0" smtClean="0">
              <a:solidFill>
                <a:schemeClr val="accent1">
                  <a:lumMod val="75000"/>
                </a:schemeClr>
              </a:solidFill>
            </a:endParaRPr>
          </a:p>
          <a:p>
            <a:r>
              <a:rPr lang="hr-HR" sz="2000" b="1" dirty="0" smtClean="0">
                <a:solidFill>
                  <a:schemeClr val="accent1">
                    <a:lumMod val="75000"/>
                  </a:schemeClr>
                </a:solidFill>
              </a:rPr>
              <a:t>Ovom Uredbom također se utvrđuju lokacije mjernih postaja u državnoj mreži za trajno praćenje kvalitete zraka u zonama i aglomeracijama Tablica 3. i Slika 4.</a:t>
            </a:r>
          </a:p>
          <a:p>
            <a:endParaRPr lang="hr-HR" sz="20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4.3 DRŽAVNA MREŽA ZA PRAĆENJE KVALITETE ZRAKA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25602" name="Picture 2"/>
          <p:cNvPicPr>
            <a:picLocks noChangeAspect="1" noChangeArrowheads="1"/>
          </p:cNvPicPr>
          <p:nvPr/>
        </p:nvPicPr>
        <p:blipFill>
          <a:blip r:embed="rId4" cstate="print"/>
          <a:srcRect/>
          <a:stretch>
            <a:fillRect/>
          </a:stretch>
        </p:blipFill>
        <p:spPr bwMode="auto">
          <a:xfrm>
            <a:off x="1775383" y="2177944"/>
            <a:ext cx="5862079" cy="4213332"/>
          </a:xfrm>
          <a:prstGeom prst="rect">
            <a:avLst/>
          </a:prstGeom>
          <a:noFill/>
          <a:ln w="9525">
            <a:noFill/>
            <a:miter lim="800000"/>
            <a:headEnd/>
            <a:tailEnd/>
          </a:ln>
        </p:spPr>
      </p:pic>
      <p:sp>
        <p:nvSpPr>
          <p:cNvPr id="12" name="TextBox 11"/>
          <p:cNvSpPr txBox="1"/>
          <p:nvPr/>
        </p:nvSpPr>
        <p:spPr>
          <a:xfrm>
            <a:off x="190500" y="1314450"/>
            <a:ext cx="8743950" cy="830997"/>
          </a:xfrm>
          <a:prstGeom prst="rect">
            <a:avLst/>
          </a:prstGeom>
          <a:noFill/>
        </p:spPr>
        <p:txBody>
          <a:bodyPr wrap="square" rtlCol="0">
            <a:spAutoFit/>
          </a:bodyPr>
          <a:lstStyle/>
          <a:p>
            <a:pPr algn="ctr"/>
            <a:r>
              <a:rPr lang="hr-HR" sz="2400" b="1" dirty="0" smtClean="0">
                <a:solidFill>
                  <a:schemeClr val="accent1">
                    <a:lumMod val="75000"/>
                  </a:schemeClr>
                </a:solidFill>
              </a:rPr>
              <a:t>Tablica 3.</a:t>
            </a:r>
            <a:r>
              <a:rPr lang="hr-HR" sz="2400" dirty="0" smtClean="0">
                <a:solidFill>
                  <a:schemeClr val="accent1">
                    <a:lumMod val="75000"/>
                  </a:schemeClr>
                </a:solidFill>
              </a:rPr>
              <a:t> Lokacije mjernih postaja u državnoj mreži za trajno praćenje kvalitete zraka</a:t>
            </a:r>
            <a:endParaRPr lang="hr-HR" sz="2400"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4.3 DRŽAVNA MREŽA ZA PRAĆENJE KVALITETE ZRAKA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24577" name="Picture 1"/>
          <p:cNvPicPr>
            <a:picLocks noChangeAspect="1" noChangeArrowheads="1"/>
          </p:cNvPicPr>
          <p:nvPr/>
        </p:nvPicPr>
        <p:blipFill>
          <a:blip r:embed="rId4" cstate="print"/>
          <a:srcRect/>
          <a:stretch>
            <a:fillRect/>
          </a:stretch>
        </p:blipFill>
        <p:spPr bwMode="auto">
          <a:xfrm>
            <a:off x="1395742" y="2281238"/>
            <a:ext cx="6627483" cy="3462337"/>
          </a:xfrm>
          <a:prstGeom prst="rect">
            <a:avLst/>
          </a:prstGeom>
          <a:noFill/>
          <a:ln w="9525">
            <a:noFill/>
            <a:miter lim="800000"/>
            <a:headEnd/>
            <a:tailEnd/>
          </a:ln>
        </p:spPr>
      </p:pic>
      <p:sp>
        <p:nvSpPr>
          <p:cNvPr id="10" name="TextBox 9"/>
          <p:cNvSpPr txBox="1"/>
          <p:nvPr/>
        </p:nvSpPr>
        <p:spPr>
          <a:xfrm>
            <a:off x="190500" y="1314450"/>
            <a:ext cx="8743950" cy="830997"/>
          </a:xfrm>
          <a:prstGeom prst="rect">
            <a:avLst/>
          </a:prstGeom>
          <a:noFill/>
        </p:spPr>
        <p:txBody>
          <a:bodyPr wrap="square" rtlCol="0">
            <a:spAutoFit/>
          </a:bodyPr>
          <a:lstStyle/>
          <a:p>
            <a:pPr algn="ctr"/>
            <a:r>
              <a:rPr lang="hr-HR" sz="2400" b="1" dirty="0" smtClean="0">
                <a:solidFill>
                  <a:schemeClr val="accent1">
                    <a:lumMod val="75000"/>
                  </a:schemeClr>
                </a:solidFill>
              </a:rPr>
              <a:t>Tablica 3.</a:t>
            </a:r>
            <a:r>
              <a:rPr lang="hr-HR" sz="2400" dirty="0" smtClean="0">
                <a:solidFill>
                  <a:schemeClr val="accent1">
                    <a:lumMod val="75000"/>
                  </a:schemeClr>
                </a:solidFill>
              </a:rPr>
              <a:t> Lokacije mjernih postaja u državnoj mreži za trajno praćenje kvalitete zraka (nastavak)</a:t>
            </a:r>
            <a:endParaRPr lang="hr-HR" sz="2400"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4.3 DRŽAVNA MREŽA ZA PRAĆENJE KVALITETE ZRAKA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32770" name="Picture 2"/>
          <p:cNvPicPr>
            <a:picLocks noChangeAspect="1" noChangeArrowheads="1"/>
          </p:cNvPicPr>
          <p:nvPr/>
        </p:nvPicPr>
        <p:blipFill>
          <a:blip r:embed="rId4" cstate="print"/>
          <a:srcRect/>
          <a:stretch>
            <a:fillRect/>
          </a:stretch>
        </p:blipFill>
        <p:spPr bwMode="auto">
          <a:xfrm>
            <a:off x="514350" y="2262188"/>
            <a:ext cx="7961313" cy="3305175"/>
          </a:xfrm>
          <a:prstGeom prst="rect">
            <a:avLst/>
          </a:prstGeom>
          <a:noFill/>
          <a:ln w="9525">
            <a:noFill/>
            <a:miter lim="800000"/>
            <a:headEnd/>
            <a:tailEnd/>
          </a:ln>
        </p:spPr>
      </p:pic>
      <p:sp>
        <p:nvSpPr>
          <p:cNvPr id="10" name="TextBox 9"/>
          <p:cNvSpPr txBox="1"/>
          <p:nvPr/>
        </p:nvSpPr>
        <p:spPr>
          <a:xfrm>
            <a:off x="200025" y="1476375"/>
            <a:ext cx="8743950" cy="830997"/>
          </a:xfrm>
          <a:prstGeom prst="rect">
            <a:avLst/>
          </a:prstGeom>
          <a:solidFill>
            <a:schemeClr val="bg1"/>
          </a:solidFill>
        </p:spPr>
        <p:txBody>
          <a:bodyPr wrap="square" rtlCol="0">
            <a:spAutoFit/>
          </a:bodyPr>
          <a:lstStyle/>
          <a:p>
            <a:pPr algn="ctr"/>
            <a:r>
              <a:rPr lang="hr-HR" sz="2400" b="1" dirty="0" smtClean="0">
                <a:solidFill>
                  <a:schemeClr val="accent1">
                    <a:lumMod val="75000"/>
                  </a:schemeClr>
                </a:solidFill>
              </a:rPr>
              <a:t>Tablica 3.</a:t>
            </a:r>
            <a:r>
              <a:rPr lang="hr-HR" sz="2400" dirty="0" smtClean="0">
                <a:solidFill>
                  <a:schemeClr val="accent1">
                    <a:lumMod val="75000"/>
                  </a:schemeClr>
                </a:solidFill>
              </a:rPr>
              <a:t> Lokacije mjernih postaja u državnoj mreži za trajno praćenje kvalitete zraka (nastavak)</a:t>
            </a:r>
            <a:endParaRPr lang="hr-HR" sz="2400"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4.3 DRŽAVNA MREŽA ZA PRAĆENJE KVALITETE ZRAKA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33794" name="Picture 2"/>
          <p:cNvPicPr>
            <a:picLocks noChangeAspect="1" noChangeArrowheads="1"/>
          </p:cNvPicPr>
          <p:nvPr/>
        </p:nvPicPr>
        <p:blipFill>
          <a:blip r:embed="rId4" cstate="print"/>
          <a:srcRect/>
          <a:stretch>
            <a:fillRect/>
          </a:stretch>
        </p:blipFill>
        <p:spPr bwMode="auto">
          <a:xfrm>
            <a:off x="877376" y="2476501"/>
            <a:ext cx="7026787" cy="3629024"/>
          </a:xfrm>
          <a:prstGeom prst="rect">
            <a:avLst/>
          </a:prstGeom>
          <a:noFill/>
          <a:ln w="9525">
            <a:noFill/>
            <a:miter lim="800000"/>
            <a:headEnd/>
            <a:tailEnd/>
          </a:ln>
        </p:spPr>
      </p:pic>
      <p:sp>
        <p:nvSpPr>
          <p:cNvPr id="10" name="TextBox 9"/>
          <p:cNvSpPr txBox="1"/>
          <p:nvPr/>
        </p:nvSpPr>
        <p:spPr>
          <a:xfrm>
            <a:off x="200025" y="1476375"/>
            <a:ext cx="8743950" cy="830997"/>
          </a:xfrm>
          <a:prstGeom prst="rect">
            <a:avLst/>
          </a:prstGeom>
          <a:solidFill>
            <a:schemeClr val="bg1"/>
          </a:solidFill>
        </p:spPr>
        <p:txBody>
          <a:bodyPr wrap="square" rtlCol="0">
            <a:spAutoFit/>
          </a:bodyPr>
          <a:lstStyle/>
          <a:p>
            <a:pPr algn="ctr"/>
            <a:r>
              <a:rPr lang="hr-HR" sz="2400" b="1" dirty="0" smtClean="0">
                <a:solidFill>
                  <a:schemeClr val="accent1">
                    <a:lumMod val="75000"/>
                  </a:schemeClr>
                </a:solidFill>
              </a:rPr>
              <a:t>Tablica 3.</a:t>
            </a:r>
            <a:r>
              <a:rPr lang="hr-HR" sz="2400" dirty="0" smtClean="0">
                <a:solidFill>
                  <a:schemeClr val="accent1">
                    <a:lumMod val="75000"/>
                  </a:schemeClr>
                </a:solidFill>
              </a:rPr>
              <a:t> Lokacije mjernih postaja u državnoj mreži za trajno praćenje kvalitete zraka (nastavak)</a:t>
            </a:r>
            <a:endParaRPr lang="hr-HR" sz="2400"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4.3 DRŽAVNA MREŽA ZA PRAĆENJE KVALITETE ZRAKA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9" name="Picture 8"/>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1450" y="1661235"/>
            <a:ext cx="5396372" cy="4272839"/>
          </a:xfrm>
          <a:prstGeom prst="rect">
            <a:avLst/>
          </a:prstGeom>
          <a:noFill/>
          <a:ln>
            <a:noFill/>
          </a:ln>
        </p:spPr>
      </p:pic>
      <p:sp>
        <p:nvSpPr>
          <p:cNvPr id="10" name="TextBox 9"/>
          <p:cNvSpPr txBox="1"/>
          <p:nvPr/>
        </p:nvSpPr>
        <p:spPr>
          <a:xfrm>
            <a:off x="5600700" y="2238375"/>
            <a:ext cx="3305175" cy="3046988"/>
          </a:xfrm>
          <a:prstGeom prst="rect">
            <a:avLst/>
          </a:prstGeom>
          <a:noFill/>
        </p:spPr>
        <p:txBody>
          <a:bodyPr wrap="square" rtlCol="0">
            <a:spAutoFit/>
          </a:bodyPr>
          <a:lstStyle/>
          <a:p>
            <a:endParaRPr lang="hr-HR" sz="2400" dirty="0" smtClean="0">
              <a:solidFill>
                <a:schemeClr val="accent1">
                  <a:lumMod val="75000"/>
                </a:schemeClr>
              </a:solidFill>
            </a:endParaRPr>
          </a:p>
          <a:p>
            <a:r>
              <a:rPr lang="hr-HR" sz="2400" b="1" dirty="0" smtClean="0">
                <a:solidFill>
                  <a:schemeClr val="accent1">
                    <a:lumMod val="75000"/>
                  </a:schemeClr>
                </a:solidFill>
              </a:rPr>
              <a:t>Slika 4. </a:t>
            </a:r>
          </a:p>
          <a:p>
            <a:r>
              <a:rPr lang="hr-HR" sz="2400" dirty="0" smtClean="0">
                <a:solidFill>
                  <a:schemeClr val="accent1">
                    <a:lumMod val="75000"/>
                  </a:schemeClr>
                </a:solidFill>
              </a:rPr>
              <a:t>Državna mreža za praćenje kvalitete zraka bez postaja iz lokalnih mreža koje se trenutno koriste.</a:t>
            </a:r>
          </a:p>
          <a:p>
            <a:endParaRPr lang="hr-HR" sz="2400"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457200" y="2581275"/>
            <a:ext cx="8229600" cy="1143000"/>
          </a:xfrm>
        </p:spPr>
        <p:txBody>
          <a:bodyPr/>
          <a:lstStyle/>
          <a:p>
            <a:pPr eaLnBrk="1" hangingPunct="1"/>
            <a:r>
              <a:rPr lang="hr-HR" sz="3600" b="1" dirty="0" smtClean="0">
                <a:solidFill>
                  <a:schemeClr val="tx2"/>
                </a:solidFill>
                <a:effectLst>
                  <a:glow rad="228600">
                    <a:schemeClr val="bg1">
                      <a:lumMod val="50000"/>
                      <a:alpha val="20000"/>
                    </a:schemeClr>
                  </a:glow>
                </a:effectLst>
              </a:rPr>
              <a:t>TEMA 4: Mreže</a:t>
            </a:r>
          </a:p>
        </p:txBody>
      </p:sp>
      <p:grpSp>
        <p:nvGrpSpPr>
          <p:cNvPr id="12" name="Group 3"/>
          <p:cNvGrpSpPr>
            <a:grpSpLocks/>
          </p:cNvGrpSpPr>
          <p:nvPr/>
        </p:nvGrpSpPr>
        <p:grpSpPr bwMode="auto">
          <a:xfrm>
            <a:off x="1152525" y="882831"/>
            <a:ext cx="5463568" cy="664979"/>
            <a:chOff x="14858" y="6098313"/>
            <a:chExt cx="5463612" cy="637316"/>
          </a:xfrm>
        </p:grpSpPr>
        <p:pic>
          <p:nvPicPr>
            <p:cNvPr id="13"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13"/>
              <a:ext cx="5463612" cy="63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936" y="6134828"/>
              <a:ext cx="2225693" cy="263212"/>
            </a:xfrm>
            <a:prstGeom prst="rect">
              <a:avLst/>
            </a:prstGeom>
          </p:spPr>
          <p:txBody>
            <a:bodyPr wrap="none">
              <a:spAutoFit/>
            </a:bodyPr>
            <a:lstStyle/>
            <a:p>
              <a:r>
                <a:rPr lang="hr-HR" sz="1200">
                  <a:solidFill>
                    <a:srgbClr val="7F7F7F"/>
                  </a:solidFill>
                  <a:latin typeface="Arial" charset="0"/>
                </a:rPr>
                <a:t>I</a:t>
              </a:r>
              <a:r>
                <a:rPr lang="hr-HR" sz="1200">
                  <a:solidFill>
                    <a:srgbClr val="7F7F7F"/>
                  </a:solidFill>
                  <a:latin typeface="Arial Narrow" pitchFamily="34" charset="0"/>
                </a:rPr>
                <a:t>n</a:t>
              </a:r>
              <a:r>
                <a:rPr lang="en-US" sz="1200">
                  <a:solidFill>
                    <a:srgbClr val="7F7F7F"/>
                  </a:solidFill>
                  <a:latin typeface="Arial Narrow" pitchFamily="34" charset="0"/>
                </a:rPr>
                <a:t>stitut</a:t>
              </a:r>
              <a:r>
                <a:rPr lang="hr-HR" sz="1200">
                  <a:solidFill>
                    <a:srgbClr val="7F7F7F"/>
                  </a:solidFill>
                  <a:latin typeface="Arial Narrow" pitchFamily="34" charset="0"/>
                </a:rPr>
                <a:t> za energetiku i zaštitu okoliša</a:t>
              </a:r>
            </a:p>
          </p:txBody>
        </p:sp>
      </p:grpSp>
      <p:pic>
        <p:nvPicPr>
          <p:cNvPr id="15" name="Picture 8" descr="Znak_1024x76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738367"/>
            <a:ext cx="11557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p:cNvSpPr>
          <p:nvPr/>
        </p:nvSpPr>
        <p:spPr bwMode="auto">
          <a:xfrm>
            <a:off x="457200" y="537368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hr-HR" b="1" dirty="0">
              <a:solidFill>
                <a:srgbClr val="1F497D"/>
              </a:solidFill>
              <a:effectLst>
                <a:glow>
                  <a:srgbClr val="7F7F7F">
                    <a:alpha val="35000"/>
                  </a:srgbClr>
                </a:glow>
              </a:effectLst>
            </a:endParaRPr>
          </a:p>
        </p:txBody>
      </p:sp>
      <p:sp>
        <p:nvSpPr>
          <p:cNvPr id="17" name="Title 1"/>
          <p:cNvSpPr>
            <a:spLocks/>
          </p:cNvSpPr>
          <p:nvPr/>
        </p:nvSpPr>
        <p:spPr bwMode="auto">
          <a:xfrm>
            <a:off x="457200" y="4734719"/>
            <a:ext cx="8229600"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sv-SE" b="1" dirty="0">
                <a:solidFill>
                  <a:schemeClr val="tx1">
                    <a:lumMod val="65000"/>
                    <a:lumOff val="35000"/>
                  </a:schemeClr>
                </a:solidFill>
                <a:effectLst>
                  <a:glow>
                    <a:srgbClr val="7F7F7F">
                      <a:alpha val="20000"/>
                    </a:srgbClr>
                  </a:glow>
                </a:effectLst>
              </a:rPr>
              <a:t>Mato Papić dipl. ing. stroj.</a:t>
            </a:r>
          </a:p>
          <a:p>
            <a:pPr algn="ctr"/>
            <a:r>
              <a:rPr lang="sv-SE" b="1" dirty="0">
                <a:solidFill>
                  <a:schemeClr val="tx1">
                    <a:lumMod val="65000"/>
                    <a:lumOff val="35000"/>
                  </a:schemeClr>
                </a:solidFill>
                <a:effectLst>
                  <a:glow>
                    <a:srgbClr val="7F7F7F">
                      <a:alpha val="20000"/>
                    </a:srgbClr>
                  </a:glow>
                </a:effectLst>
              </a:rPr>
              <a:t>Bojan Abramović dipl. ing. stroj.</a:t>
            </a:r>
          </a:p>
        </p:txBody>
      </p:sp>
      <p:pic>
        <p:nvPicPr>
          <p:cNvPr id="18"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3557" y="738367"/>
            <a:ext cx="1361625" cy="963029"/>
          </a:xfrm>
          <a:prstGeom prst="rect">
            <a:avLst/>
          </a:prstGeom>
        </p:spPr>
      </p:pic>
    </p:spTree>
    <p:extLst>
      <p:ext uri="{BB962C8B-B14F-4D97-AF65-F5344CB8AC3E}">
        <p14:creationId xmlns:p14="http://schemas.microsoft.com/office/powerpoint/2010/main" val="4118193170"/>
      </p:ext>
    </p:extLst>
  </p:cSld>
  <p:clrMapOvr>
    <a:masterClrMapping/>
  </p:clrMapOvr>
  <p:transition spd="med">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4.3 DRŽAVNA MREŽA ZA PRAĆENJE KVALITETE ZRAKA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647700" y="1514475"/>
            <a:ext cx="8001000" cy="4524315"/>
          </a:xfrm>
          <a:prstGeom prst="rect">
            <a:avLst/>
          </a:prstGeom>
          <a:noFill/>
        </p:spPr>
        <p:txBody>
          <a:bodyPr wrap="square" rtlCol="0">
            <a:spAutoFit/>
          </a:bodyPr>
          <a:lstStyle/>
          <a:p>
            <a:r>
              <a:rPr lang="hr-HR" sz="2400" b="1" dirty="0" smtClean="0">
                <a:solidFill>
                  <a:schemeClr val="accent1">
                    <a:lumMod val="75000"/>
                  </a:schemeClr>
                </a:solidFill>
              </a:rPr>
              <a:t>Program mjerenja razine onečišćenosti zraka u državnoj mreži za trajno praćenje kvalitete zraka (</a:t>
            </a:r>
            <a:r>
              <a:rPr lang="hr-HR" sz="2400" b="1" dirty="0" smtClean="0">
                <a:solidFill>
                  <a:schemeClr val="accent6">
                    <a:lumMod val="75000"/>
                  </a:schemeClr>
                </a:solidFill>
              </a:rPr>
              <a:t>Narodne novine, br. 73/16</a:t>
            </a:r>
            <a:r>
              <a:rPr lang="hr-HR" sz="2400" b="1" dirty="0" smtClean="0">
                <a:solidFill>
                  <a:schemeClr val="accent1">
                    <a:lumMod val="75000"/>
                  </a:schemeClr>
                </a:solidFill>
              </a:rPr>
              <a:t>) definira sva mjerenja u državnoj mreži. Većina mjerenja se već sada provode, a mjerenja za pojedine onečišćujuće tvari se uvode. </a:t>
            </a:r>
          </a:p>
          <a:p>
            <a:endParaRPr lang="hr-HR" sz="2400" b="1" dirty="0" smtClean="0">
              <a:solidFill>
                <a:schemeClr val="accent1">
                  <a:lumMod val="75000"/>
                </a:schemeClr>
              </a:solidFill>
            </a:endParaRPr>
          </a:p>
          <a:p>
            <a:r>
              <a:rPr lang="hr-HR" sz="2400" b="1" dirty="0" smtClean="0">
                <a:solidFill>
                  <a:schemeClr val="accent1">
                    <a:lumMod val="75000"/>
                  </a:schemeClr>
                </a:solidFill>
              </a:rPr>
              <a:t>Program sadrži: </a:t>
            </a:r>
          </a:p>
          <a:p>
            <a:r>
              <a:rPr lang="hr-HR" sz="2400" b="1" dirty="0" smtClean="0">
                <a:solidFill>
                  <a:schemeClr val="accent6">
                    <a:lumMod val="75000"/>
                  </a:schemeClr>
                </a:solidFill>
              </a:rPr>
              <a:t>Program A</a:t>
            </a:r>
            <a:r>
              <a:rPr lang="hr-HR" sz="2400" b="1" dirty="0" smtClean="0">
                <a:solidFill>
                  <a:schemeClr val="accent1">
                    <a:lumMod val="75000"/>
                  </a:schemeClr>
                </a:solidFill>
              </a:rPr>
              <a:t> mjerenje kvalitete zraka u postajama uspostavljenim u aglomeracijama i </a:t>
            </a:r>
          </a:p>
          <a:p>
            <a:r>
              <a:rPr lang="hr-HR" sz="2400" b="1" dirty="0" smtClean="0">
                <a:solidFill>
                  <a:schemeClr val="accent6">
                    <a:lumMod val="75000"/>
                  </a:schemeClr>
                </a:solidFill>
              </a:rPr>
              <a:t>Program B</a:t>
            </a:r>
            <a:r>
              <a:rPr lang="hr-HR" sz="2400" b="1" dirty="0" smtClean="0">
                <a:solidFill>
                  <a:schemeClr val="accent1">
                    <a:lumMod val="75000"/>
                  </a:schemeClr>
                </a:solidFill>
              </a:rPr>
              <a:t> mjerenje kvalitete zraka u postajama uspostavljenim u zonama. </a:t>
            </a:r>
          </a:p>
          <a:p>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4.3 DRŽAVNA MREŽA ZA PRAĆENJE KVALITETE ZRAKA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10" name="TextBox 9"/>
          <p:cNvSpPr txBox="1"/>
          <p:nvPr/>
        </p:nvSpPr>
        <p:spPr>
          <a:xfrm>
            <a:off x="742950" y="2371725"/>
            <a:ext cx="7905750" cy="1938992"/>
          </a:xfrm>
          <a:prstGeom prst="rect">
            <a:avLst/>
          </a:prstGeom>
          <a:noFill/>
        </p:spPr>
        <p:txBody>
          <a:bodyPr wrap="square" rtlCol="0">
            <a:spAutoFit/>
          </a:bodyPr>
          <a:lstStyle/>
          <a:p>
            <a:r>
              <a:rPr lang="hr-HR" sz="2400" b="1" dirty="0" smtClean="0">
                <a:solidFill>
                  <a:schemeClr val="accent1">
                    <a:lumMod val="75000"/>
                  </a:schemeClr>
                </a:solidFill>
              </a:rPr>
              <a:t>U Programu su dani detaljni mjerni programi za svaku postaju državne mreže i popis onečišćujućih tvari, s načinom praćenja za svaku od njih. Također su dane i lokacije i program mjerenja novih mjernih postaja u državnoj mreži koje tek trebaju biti izgrađene.</a:t>
            </a:r>
            <a:endParaRPr lang="hr-HR" sz="2400" dirty="0"/>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4.4 LOKALNE MREŽE ZA PRAĆENJE KVALITETE ZRAKA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10" name="TextBox 9"/>
          <p:cNvSpPr txBox="1"/>
          <p:nvPr/>
        </p:nvSpPr>
        <p:spPr>
          <a:xfrm>
            <a:off x="409575" y="1425714"/>
            <a:ext cx="8582025" cy="4832092"/>
          </a:xfrm>
          <a:prstGeom prst="rect">
            <a:avLst/>
          </a:prstGeom>
          <a:noFill/>
        </p:spPr>
        <p:txBody>
          <a:bodyPr wrap="square" rtlCol="0">
            <a:spAutoFit/>
          </a:bodyPr>
          <a:lstStyle/>
          <a:p>
            <a:r>
              <a:rPr lang="hr-HR" sz="2400" b="1" dirty="0" smtClean="0">
                <a:solidFill>
                  <a:schemeClr val="accent1">
                    <a:lumMod val="75000"/>
                  </a:schemeClr>
                </a:solidFill>
              </a:rPr>
              <a:t>Pravna podloga za praćenje kvalitete zraka izvan državne mreže na lokalnoj razini dana je člancima 31., 33. i 34. ZOZZ.</a:t>
            </a:r>
          </a:p>
          <a:p>
            <a:r>
              <a:rPr lang="hr-HR" sz="2400" b="1" dirty="0" smtClean="0">
                <a:solidFill>
                  <a:schemeClr val="accent1">
                    <a:lumMod val="75000"/>
                  </a:schemeClr>
                </a:solidFill>
              </a:rPr>
              <a:t> </a:t>
            </a:r>
          </a:p>
          <a:p>
            <a:r>
              <a:rPr lang="hr-HR" sz="2400" b="1" dirty="0" smtClean="0">
                <a:solidFill>
                  <a:schemeClr val="accent1">
                    <a:lumMod val="75000"/>
                  </a:schemeClr>
                </a:solidFill>
              </a:rPr>
              <a:t>Tri su osnovna razloga i načina za pokretanje mjerenja izvan državne mreže:</a:t>
            </a:r>
          </a:p>
          <a:p>
            <a:endParaRPr lang="hr-HR" sz="2400" b="1" dirty="0" smtClean="0">
              <a:solidFill>
                <a:schemeClr val="accent1">
                  <a:lumMod val="75000"/>
                </a:schemeClr>
              </a:solidFill>
            </a:endParaRPr>
          </a:p>
          <a:p>
            <a:pPr lvl="0"/>
            <a:r>
              <a:rPr lang="hr-HR" sz="2000" b="1" dirty="0" smtClean="0">
                <a:solidFill>
                  <a:schemeClr val="accent1">
                    <a:lumMod val="75000"/>
                  </a:schemeClr>
                </a:solidFill>
              </a:rPr>
              <a:t>1.</a:t>
            </a:r>
            <a:r>
              <a:rPr lang="hr-HR" sz="2000" b="1" dirty="0" smtClean="0">
                <a:solidFill>
                  <a:srgbClr val="FF0000"/>
                </a:solidFill>
              </a:rPr>
              <a:t> </a:t>
            </a:r>
            <a:r>
              <a:rPr lang="hr-HR" sz="2000" b="1" dirty="0" smtClean="0">
                <a:solidFill>
                  <a:schemeClr val="accent1">
                    <a:lumMod val="75000"/>
                  </a:schemeClr>
                </a:solidFill>
              </a:rPr>
              <a:t>Županija, Grad Zagreb i gradovi uspostavljaju mjerne postaje za praćenje kvalitete zraka na svome području, ako procijene da su razine onečišćenosti više od propisanih graničnih vrijednosti (GV), odnosno ako procijene da za to postoje opravdani razlozi (osobito u slučaju pojačanog razvoja industrije, proširenja poslovnih i industrijskih zona i drugo). Predstavničko tijelo tih jedinica određuje lokacije mjernih postaja za praćenje kvalitete zraka, donosi program mjerenja razine onečišćenosti i osigurava uvjete njegove provedbe.</a:t>
            </a:r>
          </a:p>
          <a:p>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4.4 LOKALNE MREŽE ZA PRAĆENJE KVALITETE ZRAKA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504825" y="1447800"/>
            <a:ext cx="8391525" cy="4708981"/>
          </a:xfrm>
          <a:prstGeom prst="rect">
            <a:avLst/>
          </a:prstGeom>
          <a:noFill/>
        </p:spPr>
        <p:txBody>
          <a:bodyPr wrap="square" rtlCol="0">
            <a:spAutoFit/>
          </a:bodyPr>
          <a:lstStyle/>
          <a:p>
            <a:pPr lvl="0"/>
            <a:r>
              <a:rPr lang="hr-HR" sz="2000" b="1" dirty="0" smtClean="0">
                <a:solidFill>
                  <a:schemeClr val="accent1">
                    <a:lumMod val="75000"/>
                  </a:schemeClr>
                </a:solidFill>
              </a:rPr>
              <a:t>2. Onečišćivač je dužan osigurati praćenje kvalitete zraka prema rješenju o prihvatljivosti zahvata za okoliš ili rješenju o objedinjenim uvjetima zaštite okoliša ili okolišnoj dozvoli sukladno Zakonu o zaštiti okoliša.</a:t>
            </a:r>
          </a:p>
          <a:p>
            <a:pPr lvl="0"/>
            <a:endParaRPr lang="hr-HR" sz="2000" b="1" dirty="0" smtClean="0">
              <a:solidFill>
                <a:schemeClr val="accent1">
                  <a:lumMod val="75000"/>
                </a:schemeClr>
              </a:solidFill>
            </a:endParaRPr>
          </a:p>
          <a:p>
            <a:r>
              <a:rPr lang="hr-HR" sz="2000" b="1" dirty="0" smtClean="0">
                <a:solidFill>
                  <a:schemeClr val="accent1">
                    <a:lumMod val="75000"/>
                  </a:schemeClr>
                </a:solidFill>
              </a:rPr>
              <a:t>3. U slučajevima kada postoji sumnja, izražena prijavom građana, da je došlo do onečišćenosti zraka čija je kvaliteta takva da može narušiti zdravlje ljudi, kvalitetu življenja i/ili štetno utjecati na bilo koju sastavnicu okoliša, moraju se obaviti mjerenja posebne namjene ili obaviti procjena razine onečišćenosti. Izvršno tijelo Grada Zagreba, grada i općine, na zahtjev inspekcije zaštite okoliša da se utvrdi opravdanost gore navedene sumnje, dužno je donijeti odluku o mjerenju posebne namjene ili procjeni razine onečišćenosti u roku od osam dana.</a:t>
            </a:r>
            <a:r>
              <a:rPr lang="hr-HR" sz="2000" dirty="0" smtClean="0"/>
              <a:t> </a:t>
            </a:r>
            <a:r>
              <a:rPr lang="hr-HR" sz="2000" b="1" dirty="0" smtClean="0">
                <a:solidFill>
                  <a:schemeClr val="accent1">
                    <a:lumMod val="75000"/>
                  </a:schemeClr>
                </a:solidFill>
              </a:rPr>
              <a:t>Ako se mjerenjem ili procjenom utvrdi da nije došlo do prekomjerne onečišćenosti ili je došlo do prekomjerne onečišćenosti, a onečišćivač nije poznat, troškove snosi jedinica lokalne samouprave čije je izvršno tijelo donijelo odluku. </a:t>
            </a:r>
            <a:endParaRPr lang="hr-HR" sz="20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4.4 LOKALNE MREŽE ZA PRAĆENJE KVALITETE ZRAKA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590550" y="2590800"/>
            <a:ext cx="8181975" cy="2246769"/>
          </a:xfrm>
          <a:prstGeom prst="rect">
            <a:avLst/>
          </a:prstGeom>
          <a:noFill/>
        </p:spPr>
        <p:txBody>
          <a:bodyPr wrap="square" rtlCol="0">
            <a:spAutoFit/>
          </a:bodyPr>
          <a:lstStyle/>
          <a:p>
            <a:pPr lvl="0"/>
            <a:r>
              <a:rPr lang="hr-HR" sz="2000" b="1" dirty="0" smtClean="0">
                <a:solidFill>
                  <a:schemeClr val="accent1">
                    <a:lumMod val="75000"/>
                  </a:schemeClr>
                </a:solidFill>
              </a:rPr>
              <a:t>Ako se mjerenjem ili procjenom utvrdi prekomjerna onečišćenost zraka, a onečišćivač je poznat, troškove mjerenja ili procjene snosi onečišćivač. Ako izvršno tijelo Grada Zagreba, grada i općine ne donese odluku, Ministarstvo osigurava mjerenja posebne namjene ili procjene razine onečišćenosti na trošak i odgovornost jedinice lokalne samouprave čije izvršno tijelo nije donijelo odluku.</a:t>
            </a:r>
          </a:p>
          <a:p>
            <a:endParaRPr lang="hr-HR" sz="20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4.4 LOKALNE MREŽE ZA PRAĆENJE KVALITETE ZRAKA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600075" y="1647825"/>
            <a:ext cx="8191500" cy="4524315"/>
          </a:xfrm>
          <a:prstGeom prst="rect">
            <a:avLst/>
          </a:prstGeom>
          <a:noFill/>
        </p:spPr>
        <p:txBody>
          <a:bodyPr wrap="square" rtlCol="0">
            <a:spAutoFit/>
          </a:bodyPr>
          <a:lstStyle/>
          <a:p>
            <a:r>
              <a:rPr lang="hr-HR" sz="2400" b="1" dirty="0" smtClean="0">
                <a:solidFill>
                  <a:schemeClr val="accent1">
                    <a:lumMod val="75000"/>
                  </a:schemeClr>
                </a:solidFill>
              </a:rPr>
              <a:t>Sva mjerenja koja se obavljaju iz gore navedenih razloga moraju biti obavljena sukladno </a:t>
            </a:r>
            <a:r>
              <a:rPr lang="hr-HR" sz="2400" b="1" dirty="0" smtClean="0">
                <a:solidFill>
                  <a:schemeClr val="accent6">
                    <a:lumMod val="75000"/>
                  </a:schemeClr>
                </a:solidFill>
              </a:rPr>
              <a:t>Pravilniku o praćenju kvalitete zraka </a:t>
            </a:r>
            <a:r>
              <a:rPr lang="hr-HR" sz="2400" b="1" dirty="0" smtClean="0">
                <a:solidFill>
                  <a:schemeClr val="accent1">
                    <a:lumMod val="75000"/>
                  </a:schemeClr>
                </a:solidFill>
              </a:rPr>
              <a:t>od strane ispitnog laboratorija s dozvolom Ministarstva za obavljanje praćenja kvalitete zraka za one onečišćujuće tvari koje će se mjeriti u lokalnoj mreži. Angažirani ispitni laboratoriji dužni su  izvorne i validirane podatke o praćenju kvalitete zraka i izvješće o razinama onečišćenosti i ocjeni kvalitete zraka dostaviti nadležnom upravnom tijelu županije, Grada Zagreba i grada do 31. ožujka tekuće godine za proteklu kalendarsku godinu, a nadležno upravno tijelo iste podatke dostavlja u Agenciju do 30. travnja iste godine.</a:t>
            </a:r>
          </a:p>
          <a:p>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4.4 LOKALNE MREŽE ZA PRAĆENJE KVALITETE ZRAKA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590550" y="2819400"/>
            <a:ext cx="8334375" cy="1569660"/>
          </a:xfrm>
          <a:prstGeom prst="rect">
            <a:avLst/>
          </a:prstGeom>
          <a:noFill/>
        </p:spPr>
        <p:txBody>
          <a:bodyPr wrap="square" rtlCol="0">
            <a:spAutoFit/>
          </a:bodyPr>
          <a:lstStyle/>
          <a:p>
            <a:r>
              <a:rPr lang="hr-HR" sz="2400" b="1" dirty="0" smtClean="0">
                <a:solidFill>
                  <a:schemeClr val="accent1">
                    <a:lumMod val="75000"/>
                  </a:schemeClr>
                </a:solidFill>
              </a:rPr>
              <a:t>Za sve zone i aglomeracije prikazane su samo automatske postaje koje koriste referentne metode osim za aglomeraciju HR-ZG gdje su prikazane i postaje sa uzorkovanjem (ručne metode). </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4.4 LOKALNE MREŽE ZA PRAĆENJE KVALITETE ZRAKA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1026" name="Picture 2"/>
          <p:cNvPicPr>
            <a:picLocks noChangeAspect="1" noChangeArrowheads="1"/>
          </p:cNvPicPr>
          <p:nvPr/>
        </p:nvPicPr>
        <p:blipFill>
          <a:blip r:embed="rId4" cstate="print"/>
          <a:srcRect/>
          <a:stretch>
            <a:fillRect/>
          </a:stretch>
        </p:blipFill>
        <p:spPr bwMode="auto">
          <a:xfrm>
            <a:off x="742949" y="2295525"/>
            <a:ext cx="7553325" cy="3752086"/>
          </a:xfrm>
          <a:prstGeom prst="rect">
            <a:avLst/>
          </a:prstGeom>
          <a:noFill/>
          <a:ln w="9525">
            <a:noFill/>
            <a:miter lim="800000"/>
            <a:headEnd/>
            <a:tailEnd/>
          </a:ln>
        </p:spPr>
      </p:pic>
      <p:sp>
        <p:nvSpPr>
          <p:cNvPr id="10" name="TextBox 9"/>
          <p:cNvSpPr txBox="1"/>
          <p:nvPr/>
        </p:nvSpPr>
        <p:spPr>
          <a:xfrm>
            <a:off x="942975" y="1676400"/>
            <a:ext cx="7219950" cy="461665"/>
          </a:xfrm>
          <a:prstGeom prst="rect">
            <a:avLst/>
          </a:prstGeom>
          <a:noFill/>
        </p:spPr>
        <p:txBody>
          <a:bodyPr wrap="square" rtlCol="0">
            <a:spAutoFit/>
          </a:bodyPr>
          <a:lstStyle/>
          <a:p>
            <a:pPr algn="ctr"/>
            <a:r>
              <a:rPr lang="hr-HR" sz="2400" b="1" dirty="0" smtClean="0">
                <a:solidFill>
                  <a:schemeClr val="accent1">
                    <a:lumMod val="75000"/>
                  </a:schemeClr>
                </a:solidFill>
              </a:rPr>
              <a:t>Tablica 4.</a:t>
            </a:r>
            <a:r>
              <a:rPr lang="hr-HR" sz="2400" dirty="0" smtClean="0">
                <a:solidFill>
                  <a:schemeClr val="accent1">
                    <a:lumMod val="75000"/>
                  </a:schemeClr>
                </a:solidFill>
              </a:rPr>
              <a:t> Lokalne mreže i postaje aglomeracije HR-ZG</a:t>
            </a:r>
            <a:endParaRPr lang="hr-HR" sz="2400"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4.4 LOKALNE MREŽE ZA PRAĆENJE KVALITETE ZRAKA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2050" name="Picture 2"/>
          <p:cNvPicPr>
            <a:picLocks noChangeAspect="1" noChangeArrowheads="1"/>
          </p:cNvPicPr>
          <p:nvPr/>
        </p:nvPicPr>
        <p:blipFill>
          <a:blip r:embed="rId4" cstate="print"/>
          <a:srcRect/>
          <a:stretch>
            <a:fillRect/>
          </a:stretch>
        </p:blipFill>
        <p:spPr bwMode="auto">
          <a:xfrm>
            <a:off x="771525" y="1914525"/>
            <a:ext cx="7772400" cy="4141871"/>
          </a:xfrm>
          <a:prstGeom prst="rect">
            <a:avLst/>
          </a:prstGeom>
          <a:noFill/>
          <a:ln w="9525">
            <a:noFill/>
            <a:miter lim="800000"/>
            <a:headEnd/>
            <a:tailEnd/>
          </a:ln>
        </p:spPr>
      </p:pic>
      <p:sp>
        <p:nvSpPr>
          <p:cNvPr id="10" name="TextBox 9"/>
          <p:cNvSpPr txBox="1"/>
          <p:nvPr/>
        </p:nvSpPr>
        <p:spPr>
          <a:xfrm>
            <a:off x="257175" y="1381125"/>
            <a:ext cx="8734425" cy="461665"/>
          </a:xfrm>
          <a:prstGeom prst="rect">
            <a:avLst/>
          </a:prstGeom>
          <a:noFill/>
        </p:spPr>
        <p:txBody>
          <a:bodyPr wrap="square" rtlCol="0">
            <a:spAutoFit/>
          </a:bodyPr>
          <a:lstStyle/>
          <a:p>
            <a:pPr algn="ctr"/>
            <a:r>
              <a:rPr lang="hr-HR" sz="2400" b="1" dirty="0" smtClean="0">
                <a:solidFill>
                  <a:schemeClr val="accent1">
                    <a:lumMod val="75000"/>
                  </a:schemeClr>
                </a:solidFill>
              </a:rPr>
              <a:t>Tablica 4.</a:t>
            </a:r>
            <a:r>
              <a:rPr lang="hr-HR" sz="2400" dirty="0" smtClean="0">
                <a:solidFill>
                  <a:schemeClr val="accent1">
                    <a:lumMod val="75000"/>
                  </a:schemeClr>
                </a:solidFill>
              </a:rPr>
              <a:t> Lokalne mreže i postaje aglomeracije HR-ZG (nastavak)</a:t>
            </a:r>
            <a:endParaRPr lang="hr-HR" sz="2400"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4.4 LOKALNE MREŽE ZA PRAĆENJE KVALITETE ZRAKA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9" name="Picture 8"/>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3530" y="1428181"/>
            <a:ext cx="5939790" cy="4039737"/>
          </a:xfrm>
          <a:prstGeom prst="rect">
            <a:avLst/>
          </a:prstGeom>
          <a:noFill/>
          <a:ln>
            <a:noFill/>
          </a:ln>
        </p:spPr>
      </p:pic>
      <p:sp>
        <p:nvSpPr>
          <p:cNvPr id="10" name="TextBox 9"/>
          <p:cNvSpPr txBox="1"/>
          <p:nvPr/>
        </p:nvSpPr>
        <p:spPr>
          <a:xfrm>
            <a:off x="647700" y="5486400"/>
            <a:ext cx="7543799" cy="738664"/>
          </a:xfrm>
          <a:prstGeom prst="rect">
            <a:avLst/>
          </a:prstGeom>
          <a:noFill/>
        </p:spPr>
        <p:txBody>
          <a:bodyPr wrap="square" rtlCol="0">
            <a:spAutoFit/>
          </a:bodyPr>
          <a:lstStyle/>
          <a:p>
            <a:r>
              <a:rPr lang="hr-HR" sz="2400" b="1" dirty="0" smtClean="0">
                <a:solidFill>
                  <a:schemeClr val="accent1">
                    <a:lumMod val="75000"/>
                  </a:schemeClr>
                </a:solidFill>
              </a:rPr>
              <a:t>Slika 5.</a:t>
            </a:r>
            <a:r>
              <a:rPr lang="hr-HR" sz="2400" dirty="0" smtClean="0">
                <a:solidFill>
                  <a:schemeClr val="accent1">
                    <a:lumMod val="75000"/>
                  </a:schemeClr>
                </a:solidFill>
              </a:rPr>
              <a:t> Položaj lokalnih mreža i postaja aglomeracije HR-ZG</a:t>
            </a:r>
          </a:p>
          <a:p>
            <a:endParaRPr lang="hr-HR" dirty="0"/>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876300" y="3457574"/>
            <a:ext cx="7800975" cy="1228725"/>
          </a:xfrm>
          <a:prstGeom prst="rect">
            <a:avLst/>
          </a:prstGeom>
          <a:solidFill>
            <a:schemeClr val="accent6">
              <a:lumMod val="60000"/>
              <a:lumOff val="40000"/>
            </a:schemeClr>
          </a:solidFill>
          <a:ln>
            <a:solidFill>
              <a:schemeClr val="accent6">
                <a:lumMod val="60000"/>
                <a:lumOff val="40000"/>
              </a:schemeClr>
            </a:solid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4.1 ŠTO SU MREŽE ZA PRAĆENJE KVALITETE ZRAKA?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857250" y="2171700"/>
            <a:ext cx="7839075" cy="2677656"/>
          </a:xfrm>
          <a:prstGeom prst="rect">
            <a:avLst/>
          </a:prstGeom>
          <a:noFill/>
        </p:spPr>
        <p:txBody>
          <a:bodyPr wrap="square" rtlCol="0">
            <a:spAutoFit/>
          </a:bodyPr>
          <a:lstStyle/>
          <a:p>
            <a:r>
              <a:rPr lang="hr-HR" sz="2400" b="1" dirty="0" smtClean="0">
                <a:solidFill>
                  <a:schemeClr val="accent1">
                    <a:lumMod val="75000"/>
                  </a:schemeClr>
                </a:solidFill>
              </a:rPr>
              <a:t>Praćenje kvalitete zraka provodi se organiziranjem mreža mjernih jedinica - postaja te njihovim raspoređivanjem na određeno područje. </a:t>
            </a:r>
          </a:p>
          <a:p>
            <a:endParaRPr lang="hr-HR" sz="2400" b="1" dirty="0" smtClean="0">
              <a:solidFill>
                <a:schemeClr val="accent1">
                  <a:lumMod val="75000"/>
                </a:schemeClr>
              </a:solidFill>
            </a:endParaRPr>
          </a:p>
          <a:p>
            <a:pPr algn="ctr"/>
            <a:r>
              <a:rPr lang="hr-HR" sz="2400" b="1" dirty="0" smtClean="0">
                <a:solidFill>
                  <a:schemeClr val="accent1">
                    <a:lumMod val="75000"/>
                  </a:schemeClr>
                </a:solidFill>
              </a:rPr>
              <a:t>Mreže za praćenje kvalitete zraka osnovna su jedinica svakog monitoringa kvalitete zraka. </a:t>
            </a:r>
          </a:p>
          <a:p>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4.4 LOKALNE MREŽE ZA PRAĆENJE KVALITETE ZRAKA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9217" name="Picture 1"/>
          <p:cNvPicPr>
            <a:picLocks noChangeAspect="1" noChangeArrowheads="1"/>
          </p:cNvPicPr>
          <p:nvPr/>
        </p:nvPicPr>
        <p:blipFill>
          <a:blip r:embed="rId4" cstate="print"/>
          <a:srcRect/>
          <a:stretch>
            <a:fillRect/>
          </a:stretch>
        </p:blipFill>
        <p:spPr bwMode="auto">
          <a:xfrm>
            <a:off x="370582" y="2546350"/>
            <a:ext cx="8493329" cy="3340100"/>
          </a:xfrm>
          <a:prstGeom prst="rect">
            <a:avLst/>
          </a:prstGeom>
          <a:noFill/>
          <a:ln w="9525">
            <a:noFill/>
            <a:miter lim="800000"/>
            <a:headEnd/>
            <a:tailEnd/>
          </a:ln>
          <a:effectLst/>
        </p:spPr>
      </p:pic>
      <p:sp>
        <p:nvSpPr>
          <p:cNvPr id="12" name="TextBox 11"/>
          <p:cNvSpPr txBox="1"/>
          <p:nvPr/>
        </p:nvSpPr>
        <p:spPr>
          <a:xfrm>
            <a:off x="381000" y="1924050"/>
            <a:ext cx="8505825" cy="830997"/>
          </a:xfrm>
          <a:prstGeom prst="rect">
            <a:avLst/>
          </a:prstGeom>
          <a:noFill/>
        </p:spPr>
        <p:txBody>
          <a:bodyPr wrap="square" rtlCol="0">
            <a:spAutoFit/>
          </a:bodyPr>
          <a:lstStyle/>
          <a:p>
            <a:r>
              <a:rPr lang="hr-HR" sz="2400" b="1" dirty="0" smtClean="0">
                <a:solidFill>
                  <a:schemeClr val="accent1">
                    <a:lumMod val="75000"/>
                  </a:schemeClr>
                </a:solidFill>
              </a:rPr>
              <a:t>Tablica 5.</a:t>
            </a:r>
            <a:r>
              <a:rPr lang="hr-HR" sz="2400" dirty="0" smtClean="0">
                <a:solidFill>
                  <a:schemeClr val="accent1">
                    <a:lumMod val="75000"/>
                  </a:schemeClr>
                </a:solidFill>
              </a:rPr>
              <a:t> Lokalne mreže i postaje u Sisačko – moslavačkoj županiji</a:t>
            </a:r>
          </a:p>
          <a:p>
            <a:endParaRPr lang="hr-HR" sz="2400"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4.4 LOKALNE MREŽE ZA PRAĆENJE KVALITETE ZRAKA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9" name="Picture 8"/>
          <p:cNvPicPr/>
          <p:nvPr/>
        </p:nvPicPr>
        <p:blipFill>
          <a:blip r:embed="rId4" cstate="print">
            <a:extLst>
              <a:ext uri="{28A0092B-C50C-407E-A947-70E740481C1C}">
                <a14:useLocalDpi xmlns:a14="http://schemas.microsoft.com/office/drawing/2010/main" val="0"/>
              </a:ext>
            </a:extLst>
          </a:blip>
          <a:stretch>
            <a:fillRect/>
          </a:stretch>
        </p:blipFill>
        <p:spPr>
          <a:xfrm>
            <a:off x="1847850" y="1369345"/>
            <a:ext cx="5254941" cy="3974180"/>
          </a:xfrm>
          <a:prstGeom prst="rect">
            <a:avLst/>
          </a:prstGeom>
          <a:ln w="25400">
            <a:solidFill>
              <a:sysClr val="windowText" lastClr="000000"/>
            </a:solidFill>
          </a:ln>
        </p:spPr>
      </p:pic>
      <p:sp>
        <p:nvSpPr>
          <p:cNvPr id="10" name="TextBox 9"/>
          <p:cNvSpPr txBox="1"/>
          <p:nvPr/>
        </p:nvSpPr>
        <p:spPr>
          <a:xfrm>
            <a:off x="0" y="5505450"/>
            <a:ext cx="9144000" cy="830997"/>
          </a:xfrm>
          <a:prstGeom prst="rect">
            <a:avLst/>
          </a:prstGeom>
          <a:noFill/>
        </p:spPr>
        <p:txBody>
          <a:bodyPr wrap="square" rtlCol="0">
            <a:spAutoFit/>
          </a:bodyPr>
          <a:lstStyle/>
          <a:p>
            <a:r>
              <a:rPr lang="hr-HR" sz="2400" b="1" dirty="0" smtClean="0">
                <a:solidFill>
                  <a:schemeClr val="accent1">
                    <a:lumMod val="75000"/>
                  </a:schemeClr>
                </a:solidFill>
              </a:rPr>
              <a:t>Slika 6.</a:t>
            </a:r>
            <a:r>
              <a:rPr lang="hr-HR" sz="2400" dirty="0" smtClean="0">
                <a:solidFill>
                  <a:schemeClr val="accent1">
                    <a:lumMod val="75000"/>
                  </a:schemeClr>
                </a:solidFill>
              </a:rPr>
              <a:t> Položaj lokalnih mreža i postaja Sisačko – moslavačke županije</a:t>
            </a:r>
          </a:p>
          <a:p>
            <a:endParaRPr lang="hr-HR" sz="2400"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4.4 LOKALNE MREŽE ZA PRAĆENJE KVALITETE ZRAKA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4097" name="Picture 1"/>
          <p:cNvPicPr>
            <a:picLocks noChangeAspect="1" noChangeArrowheads="1"/>
          </p:cNvPicPr>
          <p:nvPr/>
        </p:nvPicPr>
        <p:blipFill>
          <a:blip r:embed="rId4" cstate="print"/>
          <a:srcRect/>
          <a:stretch>
            <a:fillRect/>
          </a:stretch>
        </p:blipFill>
        <p:spPr bwMode="auto">
          <a:xfrm>
            <a:off x="189883" y="2381250"/>
            <a:ext cx="8575237" cy="3781425"/>
          </a:xfrm>
          <a:prstGeom prst="rect">
            <a:avLst/>
          </a:prstGeom>
          <a:noFill/>
          <a:ln w="9525">
            <a:noFill/>
            <a:miter lim="800000"/>
            <a:headEnd/>
            <a:tailEnd/>
          </a:ln>
          <a:effectLst/>
        </p:spPr>
      </p:pic>
      <p:sp>
        <p:nvSpPr>
          <p:cNvPr id="10" name="TextBox 9"/>
          <p:cNvSpPr txBox="1"/>
          <p:nvPr/>
        </p:nvSpPr>
        <p:spPr>
          <a:xfrm>
            <a:off x="657225" y="1781175"/>
            <a:ext cx="7839075" cy="461665"/>
          </a:xfrm>
          <a:prstGeom prst="rect">
            <a:avLst/>
          </a:prstGeom>
          <a:noFill/>
        </p:spPr>
        <p:txBody>
          <a:bodyPr wrap="square" rtlCol="0">
            <a:spAutoFit/>
          </a:bodyPr>
          <a:lstStyle/>
          <a:p>
            <a:pPr algn="ctr"/>
            <a:r>
              <a:rPr lang="hr-HR" sz="2400" b="1" dirty="0" smtClean="0">
                <a:solidFill>
                  <a:schemeClr val="accent1">
                    <a:lumMod val="75000"/>
                  </a:schemeClr>
                </a:solidFill>
              </a:rPr>
              <a:t>Tablica 6.</a:t>
            </a:r>
            <a:r>
              <a:rPr lang="hr-HR" sz="2400" dirty="0" smtClean="0">
                <a:solidFill>
                  <a:schemeClr val="accent1">
                    <a:lumMod val="75000"/>
                  </a:schemeClr>
                </a:solidFill>
              </a:rPr>
              <a:t> Lokalne mreže i postaje u Istarskoj županiji</a:t>
            </a:r>
            <a:endParaRPr lang="hr-HR" sz="2400"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4.4 LOKALNE MREŽE ZA PRAĆENJE KVALITETE ZRAKA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9" name="Picture 8"/>
          <p:cNvPicPr/>
          <p:nvPr/>
        </p:nvPicPr>
        <p:blipFill>
          <a:blip r:embed="rId4" cstate="print">
            <a:extLst>
              <a:ext uri="{28A0092B-C50C-407E-A947-70E740481C1C}">
                <a14:useLocalDpi xmlns:a14="http://schemas.microsoft.com/office/drawing/2010/main" val="0"/>
              </a:ext>
            </a:extLst>
          </a:blip>
          <a:stretch>
            <a:fillRect/>
          </a:stretch>
        </p:blipFill>
        <p:spPr>
          <a:xfrm>
            <a:off x="2476500" y="1409558"/>
            <a:ext cx="3958282" cy="3762518"/>
          </a:xfrm>
          <a:prstGeom prst="rect">
            <a:avLst/>
          </a:prstGeom>
          <a:ln w="25400">
            <a:solidFill>
              <a:sysClr val="windowText" lastClr="000000"/>
            </a:solidFill>
          </a:ln>
        </p:spPr>
      </p:pic>
      <p:sp>
        <p:nvSpPr>
          <p:cNvPr id="10" name="TextBox 9"/>
          <p:cNvSpPr txBox="1"/>
          <p:nvPr/>
        </p:nvSpPr>
        <p:spPr>
          <a:xfrm>
            <a:off x="895350" y="5553075"/>
            <a:ext cx="7639050" cy="830997"/>
          </a:xfrm>
          <a:prstGeom prst="rect">
            <a:avLst/>
          </a:prstGeom>
          <a:noFill/>
        </p:spPr>
        <p:txBody>
          <a:bodyPr wrap="square" rtlCol="0">
            <a:spAutoFit/>
          </a:bodyPr>
          <a:lstStyle/>
          <a:p>
            <a:r>
              <a:rPr lang="hr-HR" sz="2400" b="1" dirty="0" smtClean="0">
                <a:solidFill>
                  <a:schemeClr val="accent1">
                    <a:lumMod val="75000"/>
                  </a:schemeClr>
                </a:solidFill>
              </a:rPr>
              <a:t>Slika 7.</a:t>
            </a:r>
            <a:r>
              <a:rPr lang="hr-HR" sz="2400" dirty="0" smtClean="0">
                <a:solidFill>
                  <a:schemeClr val="accent1">
                    <a:lumMod val="75000"/>
                  </a:schemeClr>
                </a:solidFill>
              </a:rPr>
              <a:t> Položaj lokalnih mreža i postaja Istarske županije</a:t>
            </a:r>
          </a:p>
          <a:p>
            <a:endParaRPr lang="hr-HR" sz="2400"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4.4 LOKALNE MREŽE ZA PRAĆENJE KVALITETE ZRAKA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6146" name="Picture 2"/>
          <p:cNvPicPr>
            <a:picLocks noChangeAspect="1" noChangeArrowheads="1"/>
          </p:cNvPicPr>
          <p:nvPr/>
        </p:nvPicPr>
        <p:blipFill>
          <a:blip r:embed="rId4" cstate="print"/>
          <a:srcRect/>
          <a:stretch>
            <a:fillRect/>
          </a:stretch>
        </p:blipFill>
        <p:spPr bwMode="auto">
          <a:xfrm>
            <a:off x="280988" y="2338388"/>
            <a:ext cx="8658225" cy="3038475"/>
          </a:xfrm>
          <a:prstGeom prst="rect">
            <a:avLst/>
          </a:prstGeom>
          <a:noFill/>
          <a:ln w="9525">
            <a:noFill/>
            <a:miter lim="800000"/>
            <a:headEnd/>
            <a:tailEnd/>
          </a:ln>
        </p:spPr>
      </p:pic>
      <p:sp>
        <p:nvSpPr>
          <p:cNvPr id="12" name="TextBox 11"/>
          <p:cNvSpPr txBox="1"/>
          <p:nvPr/>
        </p:nvSpPr>
        <p:spPr>
          <a:xfrm>
            <a:off x="771525" y="1733550"/>
            <a:ext cx="8039100" cy="461665"/>
          </a:xfrm>
          <a:prstGeom prst="rect">
            <a:avLst/>
          </a:prstGeom>
          <a:solidFill>
            <a:schemeClr val="bg1"/>
          </a:solidFill>
        </p:spPr>
        <p:txBody>
          <a:bodyPr wrap="square" rtlCol="0">
            <a:spAutoFit/>
          </a:bodyPr>
          <a:lstStyle/>
          <a:p>
            <a:pPr algn="ctr"/>
            <a:r>
              <a:rPr lang="hr-HR" sz="2400" b="1" dirty="0" smtClean="0">
                <a:solidFill>
                  <a:schemeClr val="accent1">
                    <a:lumMod val="75000"/>
                  </a:schemeClr>
                </a:solidFill>
              </a:rPr>
              <a:t>Tablica 7. </a:t>
            </a:r>
            <a:r>
              <a:rPr lang="hr-HR" sz="2400" dirty="0" smtClean="0">
                <a:solidFill>
                  <a:schemeClr val="accent1">
                    <a:lumMod val="75000"/>
                  </a:schemeClr>
                </a:solidFill>
              </a:rPr>
              <a:t>Lokalne mreže i postaje aglomeracije HR-RI</a:t>
            </a:r>
            <a:endParaRPr lang="hr-HR" sz="2400"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4.4 LOKALNE MREŽE ZA PRAĆENJE KVALITETE ZRAKA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7169" name="Picture 1"/>
          <p:cNvPicPr>
            <a:picLocks noChangeAspect="1" noChangeArrowheads="1"/>
          </p:cNvPicPr>
          <p:nvPr/>
        </p:nvPicPr>
        <p:blipFill>
          <a:blip r:embed="rId4" cstate="print"/>
          <a:srcRect/>
          <a:stretch>
            <a:fillRect/>
          </a:stretch>
        </p:blipFill>
        <p:spPr bwMode="auto">
          <a:xfrm>
            <a:off x="271463" y="2524125"/>
            <a:ext cx="8601075" cy="2362200"/>
          </a:xfrm>
          <a:prstGeom prst="rect">
            <a:avLst/>
          </a:prstGeom>
          <a:noFill/>
          <a:ln w="9525">
            <a:noFill/>
            <a:miter lim="800000"/>
            <a:headEnd/>
            <a:tailEnd/>
          </a:ln>
        </p:spPr>
      </p:pic>
      <p:sp>
        <p:nvSpPr>
          <p:cNvPr id="10" name="TextBox 9"/>
          <p:cNvSpPr txBox="1"/>
          <p:nvPr/>
        </p:nvSpPr>
        <p:spPr>
          <a:xfrm>
            <a:off x="323850" y="1895475"/>
            <a:ext cx="8667750" cy="461665"/>
          </a:xfrm>
          <a:prstGeom prst="rect">
            <a:avLst/>
          </a:prstGeom>
          <a:solidFill>
            <a:schemeClr val="bg1"/>
          </a:solidFill>
        </p:spPr>
        <p:txBody>
          <a:bodyPr wrap="square" rtlCol="0">
            <a:spAutoFit/>
          </a:bodyPr>
          <a:lstStyle/>
          <a:p>
            <a:pPr algn="ctr"/>
            <a:r>
              <a:rPr lang="hr-HR" sz="2400" b="1" dirty="0" smtClean="0">
                <a:solidFill>
                  <a:schemeClr val="accent1">
                    <a:lumMod val="75000"/>
                  </a:schemeClr>
                </a:solidFill>
              </a:rPr>
              <a:t>Tablica 7. </a:t>
            </a:r>
            <a:r>
              <a:rPr lang="hr-HR" sz="2400" dirty="0" smtClean="0">
                <a:solidFill>
                  <a:schemeClr val="accent1">
                    <a:lumMod val="75000"/>
                  </a:schemeClr>
                </a:solidFill>
              </a:rPr>
              <a:t>Lokalne mreže i postaje aglomeracije HR-RI (nastavak)</a:t>
            </a:r>
            <a:endParaRPr lang="hr-HR" sz="2400"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4.4 LOKALNE MREŽE ZA PRAĆENJE KVALITETE ZRAKA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9" name="Picture 8"/>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57425" y="1372202"/>
            <a:ext cx="4461964" cy="3885598"/>
          </a:xfrm>
          <a:prstGeom prst="rect">
            <a:avLst/>
          </a:prstGeom>
          <a:noFill/>
          <a:ln>
            <a:noFill/>
          </a:ln>
        </p:spPr>
      </p:pic>
      <p:sp>
        <p:nvSpPr>
          <p:cNvPr id="10" name="TextBox 9"/>
          <p:cNvSpPr txBox="1"/>
          <p:nvPr/>
        </p:nvSpPr>
        <p:spPr>
          <a:xfrm>
            <a:off x="933450" y="5486400"/>
            <a:ext cx="7515225" cy="830997"/>
          </a:xfrm>
          <a:prstGeom prst="rect">
            <a:avLst/>
          </a:prstGeom>
          <a:noFill/>
        </p:spPr>
        <p:txBody>
          <a:bodyPr wrap="square" rtlCol="0">
            <a:spAutoFit/>
          </a:bodyPr>
          <a:lstStyle/>
          <a:p>
            <a:pPr algn="ctr"/>
            <a:r>
              <a:rPr lang="hr-HR" sz="2400" b="1" dirty="0" smtClean="0">
                <a:solidFill>
                  <a:schemeClr val="accent1">
                    <a:lumMod val="75000"/>
                  </a:schemeClr>
                </a:solidFill>
              </a:rPr>
              <a:t>Slika 8.</a:t>
            </a:r>
            <a:r>
              <a:rPr lang="hr-HR" sz="2400" dirty="0" smtClean="0">
                <a:solidFill>
                  <a:schemeClr val="accent1">
                    <a:lumMod val="75000"/>
                  </a:schemeClr>
                </a:solidFill>
              </a:rPr>
              <a:t> Položaj lokalnih mreža i postaja aglomeracije HR-RI</a:t>
            </a:r>
          </a:p>
          <a:p>
            <a:pPr algn="ctr"/>
            <a:endParaRPr lang="hr-HR" sz="2400"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4.4 LOKALNE MREŽE ZA PRAĆENJE KVALITETE ZRAKA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52226" name="Picture 2"/>
          <p:cNvPicPr>
            <a:picLocks noChangeAspect="1" noChangeArrowheads="1"/>
          </p:cNvPicPr>
          <p:nvPr/>
        </p:nvPicPr>
        <p:blipFill>
          <a:blip r:embed="rId4" cstate="print"/>
          <a:srcRect/>
          <a:stretch>
            <a:fillRect/>
          </a:stretch>
        </p:blipFill>
        <p:spPr bwMode="auto">
          <a:xfrm>
            <a:off x="223372" y="2419350"/>
            <a:ext cx="8841944" cy="3676650"/>
          </a:xfrm>
          <a:prstGeom prst="rect">
            <a:avLst/>
          </a:prstGeom>
          <a:noFill/>
          <a:ln w="9525">
            <a:noFill/>
            <a:miter lim="800000"/>
            <a:headEnd/>
            <a:tailEnd/>
          </a:ln>
        </p:spPr>
      </p:pic>
      <p:sp>
        <p:nvSpPr>
          <p:cNvPr id="12" name="TextBox 11"/>
          <p:cNvSpPr txBox="1"/>
          <p:nvPr/>
        </p:nvSpPr>
        <p:spPr>
          <a:xfrm>
            <a:off x="781050" y="1838325"/>
            <a:ext cx="7820025" cy="830997"/>
          </a:xfrm>
          <a:prstGeom prst="rect">
            <a:avLst/>
          </a:prstGeom>
          <a:noFill/>
        </p:spPr>
        <p:txBody>
          <a:bodyPr wrap="square" rtlCol="0">
            <a:spAutoFit/>
          </a:bodyPr>
          <a:lstStyle/>
          <a:p>
            <a:pPr algn="ctr"/>
            <a:r>
              <a:rPr lang="hr-HR" sz="2400" b="1" dirty="0" smtClean="0">
                <a:solidFill>
                  <a:schemeClr val="accent1">
                    <a:lumMod val="75000"/>
                  </a:schemeClr>
                </a:solidFill>
              </a:rPr>
              <a:t>Tablica 8.</a:t>
            </a:r>
            <a:r>
              <a:rPr lang="hr-HR" sz="2400" dirty="0" smtClean="0">
                <a:solidFill>
                  <a:schemeClr val="accent1">
                    <a:lumMod val="75000"/>
                  </a:schemeClr>
                </a:solidFill>
              </a:rPr>
              <a:t> Lokalne mreže i postaje aglomeracije HR-ST</a:t>
            </a:r>
          </a:p>
          <a:p>
            <a:pPr algn="ctr"/>
            <a:endParaRPr lang="hr-HR" sz="2400"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4.4 LOKALNE MREŽE ZA PRAĆENJE KVALITETE ZRAKA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9" name="Picture 8"/>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47851" y="1462229"/>
            <a:ext cx="5324474" cy="3957496"/>
          </a:xfrm>
          <a:prstGeom prst="rect">
            <a:avLst/>
          </a:prstGeom>
          <a:noFill/>
          <a:ln>
            <a:noFill/>
          </a:ln>
        </p:spPr>
      </p:pic>
      <p:sp>
        <p:nvSpPr>
          <p:cNvPr id="10" name="TextBox 9"/>
          <p:cNvSpPr txBox="1"/>
          <p:nvPr/>
        </p:nvSpPr>
        <p:spPr>
          <a:xfrm>
            <a:off x="904875" y="5505450"/>
            <a:ext cx="7486650" cy="830997"/>
          </a:xfrm>
          <a:prstGeom prst="rect">
            <a:avLst/>
          </a:prstGeom>
          <a:noFill/>
        </p:spPr>
        <p:txBody>
          <a:bodyPr wrap="square" rtlCol="0">
            <a:spAutoFit/>
          </a:bodyPr>
          <a:lstStyle/>
          <a:p>
            <a:pPr algn="ctr"/>
            <a:r>
              <a:rPr lang="hr-HR" sz="2400" b="1" dirty="0" smtClean="0">
                <a:solidFill>
                  <a:schemeClr val="accent1">
                    <a:lumMod val="75000"/>
                  </a:schemeClr>
                </a:solidFill>
              </a:rPr>
              <a:t>Slika 9. </a:t>
            </a:r>
            <a:r>
              <a:rPr lang="hr-HR" sz="2400" dirty="0" smtClean="0">
                <a:solidFill>
                  <a:schemeClr val="accent1">
                    <a:lumMod val="75000"/>
                  </a:schemeClr>
                </a:solidFill>
              </a:rPr>
              <a:t>Položaj lokalnih mreža i postaja aglomeracije HR-ST</a:t>
            </a:r>
          </a:p>
          <a:p>
            <a:pPr algn="ctr"/>
            <a:endParaRPr lang="hr-HR" sz="2400"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493713"/>
            <a:ext cx="91440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4.5 MJERENJA POSEBNE NAMJENE (INDUSTRIJSKE MREŽE)</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4" name="Rectangle 3"/>
          <p:cNvSpPr/>
          <p:nvPr/>
        </p:nvSpPr>
        <p:spPr>
          <a:xfrm>
            <a:off x="376239" y="1582341"/>
            <a:ext cx="8177211" cy="3785652"/>
          </a:xfrm>
          <a:prstGeom prst="rect">
            <a:avLst/>
          </a:prstGeom>
        </p:spPr>
        <p:txBody>
          <a:bodyPr wrap="square">
            <a:spAutoFit/>
          </a:bodyPr>
          <a:lstStyle/>
          <a:p>
            <a:r>
              <a:rPr lang="hr-HR" sz="2400" b="1" dirty="0">
                <a:solidFill>
                  <a:schemeClr val="accent1">
                    <a:lumMod val="75000"/>
                  </a:schemeClr>
                </a:solidFill>
              </a:rPr>
              <a:t>U slučajevima kada postoji sumnja, izražena prijavom građana, da je došlo do onečišćenosti zraka čija je kvaliteta takva da može narušiti zdravlje ljudi, kvalitetu življenja i/ili štetno utjecati na bilo koju sastavnicu okoliša, moraju se obaviti mjerenja posebne namjene ili obaviti procjena razine onečišćenosti. Izvršno tijelo Grada Zagreba, grada i općine, na zahtjev inspekcije zaštite okoliša da se utvrdi opravdanost gore navedene sumnje, dužno je donijeti odluku o </a:t>
            </a:r>
            <a:r>
              <a:rPr lang="hr-HR" sz="2400" b="1" u="sng" dirty="0">
                <a:solidFill>
                  <a:schemeClr val="accent1">
                    <a:lumMod val="75000"/>
                  </a:schemeClr>
                </a:solidFill>
              </a:rPr>
              <a:t>mjerenju posebne namjene </a:t>
            </a:r>
            <a:r>
              <a:rPr lang="hr-HR" sz="2400" b="1" dirty="0">
                <a:solidFill>
                  <a:schemeClr val="accent1">
                    <a:lumMod val="75000"/>
                  </a:schemeClr>
                </a:solidFill>
              </a:rPr>
              <a:t>ili procjeni razine onečišćenosti u roku od osam dana.</a:t>
            </a:r>
            <a:endParaRPr lang="en-US" sz="2400" dirty="0"/>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4.1 ŠTO SU MREŽE ZA PRAĆENJE KVALITETE ZRAKA?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438150" y="1476375"/>
            <a:ext cx="8486775" cy="5262979"/>
          </a:xfrm>
          <a:prstGeom prst="rect">
            <a:avLst/>
          </a:prstGeom>
          <a:noFill/>
        </p:spPr>
        <p:txBody>
          <a:bodyPr wrap="square" rtlCol="0">
            <a:spAutoFit/>
          </a:bodyPr>
          <a:lstStyle/>
          <a:p>
            <a:pPr>
              <a:buClr>
                <a:srgbClr val="FF0000"/>
              </a:buClr>
              <a:buFont typeface="Wingdings" pitchFamily="2" charset="2"/>
              <a:buChar char="§"/>
            </a:pPr>
            <a:r>
              <a:rPr lang="hr-HR" sz="2400" b="1" dirty="0" smtClean="0">
                <a:solidFill>
                  <a:schemeClr val="accent1">
                    <a:lumMod val="75000"/>
                  </a:schemeClr>
                </a:solidFill>
              </a:rPr>
              <a:t> Iz iskustva je poznato da na određenom području, ma koliko ono bilo veliko, mogu postojati znatne razlike u koncentracijama onečišćujućih tvari u zraku. </a:t>
            </a:r>
          </a:p>
          <a:p>
            <a:endParaRPr lang="hr-HR" sz="2400" b="1" dirty="0" smtClean="0">
              <a:solidFill>
                <a:schemeClr val="accent1">
                  <a:lumMod val="75000"/>
                </a:schemeClr>
              </a:solidFill>
            </a:endParaRPr>
          </a:p>
          <a:p>
            <a:pPr>
              <a:buClr>
                <a:srgbClr val="FF0000"/>
              </a:buClr>
              <a:buFont typeface="Wingdings" pitchFamily="2" charset="2"/>
              <a:buChar char="§"/>
            </a:pPr>
            <a:r>
              <a:rPr lang="hr-HR" sz="2400" b="1" dirty="0" smtClean="0">
                <a:solidFill>
                  <a:schemeClr val="accent1">
                    <a:lumMod val="75000"/>
                  </a:schemeClr>
                </a:solidFill>
              </a:rPr>
              <a:t> Isto tako, poznato je da na istom mjestu tijekom vremena te koncentracije mogu bitno varirati. </a:t>
            </a:r>
          </a:p>
          <a:p>
            <a:endParaRPr lang="hr-HR" sz="2400" b="1" dirty="0" smtClean="0">
              <a:solidFill>
                <a:schemeClr val="accent1">
                  <a:lumMod val="75000"/>
                </a:schemeClr>
              </a:solidFill>
            </a:endParaRPr>
          </a:p>
          <a:p>
            <a:pPr>
              <a:buClr>
                <a:srgbClr val="FF0000"/>
              </a:buClr>
              <a:buFont typeface="Wingdings" pitchFamily="2" charset="2"/>
              <a:buChar char="§"/>
            </a:pPr>
            <a:r>
              <a:rPr lang="hr-HR" sz="2400" b="1" dirty="0" smtClean="0">
                <a:solidFill>
                  <a:schemeClr val="accent1">
                    <a:lumMod val="75000"/>
                  </a:schemeClr>
                </a:solidFill>
              </a:rPr>
              <a:t> Ukoliko se želi ispuniti osnovni cilj monitoringa kvalitete zraka, mora se sa što većom sigurnošću utvrditi prostorna i vremenska distribucija onečišćujućih tvari u zraku na određenom području. Najbolji način da se to provede je da se po karakterističnim točkama tog područja rasporede mjerni instrumenti i provode mjerenja tijekom reprezentativnog vremenskog intervala. </a:t>
            </a:r>
          </a:p>
          <a:p>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493713"/>
            <a:ext cx="91440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4.5 MJERENJA POSEBNE NAMJENE (INDUSTRIJSKE MREŽE)</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4" name="TextBox 3"/>
          <p:cNvSpPr txBox="1"/>
          <p:nvPr/>
        </p:nvSpPr>
        <p:spPr>
          <a:xfrm>
            <a:off x="376239" y="1908691"/>
            <a:ext cx="8253411" cy="1938992"/>
          </a:xfrm>
          <a:prstGeom prst="rect">
            <a:avLst/>
          </a:prstGeom>
          <a:noFill/>
        </p:spPr>
        <p:txBody>
          <a:bodyPr wrap="square" rtlCol="0">
            <a:spAutoFit/>
          </a:bodyPr>
          <a:lstStyle/>
          <a:p>
            <a:r>
              <a:rPr lang="hr-HR" sz="2400" b="1" dirty="0">
                <a:solidFill>
                  <a:schemeClr val="accent1">
                    <a:lumMod val="75000"/>
                  </a:schemeClr>
                </a:solidFill>
              </a:rPr>
              <a:t>Ova </a:t>
            </a:r>
            <a:r>
              <a:rPr lang="hr-HR" sz="2400" b="1" dirty="0" smtClean="0">
                <a:solidFill>
                  <a:schemeClr val="accent1">
                    <a:lumMod val="75000"/>
                  </a:schemeClr>
                </a:solidFill>
              </a:rPr>
              <a:t>mjerenja se provode nakon što se inspekcijskim nadzorom utvrdi osnovana sumnja u prekomjerno onečišćenje nakon dojave građana.</a:t>
            </a:r>
          </a:p>
          <a:p>
            <a:r>
              <a:rPr lang="hr-HR" sz="2400" b="1" dirty="0" smtClean="0">
                <a:solidFill>
                  <a:schemeClr val="accent1">
                    <a:lumMod val="75000"/>
                  </a:schemeClr>
                </a:solidFill>
              </a:rPr>
              <a:t>Najčešći su primjeri kod širenja neugodnih mirisa iz poznatog ili nepoznatog izvora </a:t>
            </a:r>
            <a:endParaRPr lang="en-US" sz="2400" b="1" dirty="0">
              <a:solidFill>
                <a:schemeClr val="accent1">
                  <a:lumMod val="75000"/>
                </a:schemeClr>
              </a:solidFil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2500" y="3536561"/>
            <a:ext cx="3975115" cy="2226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493713"/>
            <a:ext cx="91440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4.5 MJERENJA POSEBNE NAMJENE (INDUSTRIJSKE MREŽE)</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4" name="TextBox 3"/>
          <p:cNvSpPr txBox="1"/>
          <p:nvPr/>
        </p:nvSpPr>
        <p:spPr>
          <a:xfrm>
            <a:off x="542925" y="1581150"/>
            <a:ext cx="7785080" cy="4154984"/>
          </a:xfrm>
          <a:prstGeom prst="rect">
            <a:avLst/>
          </a:prstGeom>
          <a:noFill/>
        </p:spPr>
        <p:txBody>
          <a:bodyPr wrap="square" rtlCol="0">
            <a:spAutoFit/>
          </a:bodyPr>
          <a:lstStyle/>
          <a:p>
            <a:r>
              <a:rPr lang="hr-HR" sz="2400" b="1" dirty="0">
                <a:solidFill>
                  <a:schemeClr val="accent1">
                    <a:lumMod val="75000"/>
                  </a:schemeClr>
                </a:solidFill>
              </a:rPr>
              <a:t>Što najčešće JLS ili inspektori </a:t>
            </a:r>
            <a:r>
              <a:rPr lang="hr-HR" sz="2400" b="1" dirty="0" smtClean="0">
                <a:solidFill>
                  <a:schemeClr val="accent1">
                    <a:lumMod val="75000"/>
                  </a:schemeClr>
                </a:solidFill>
              </a:rPr>
              <a:t>zahtijevaju:</a:t>
            </a:r>
          </a:p>
          <a:p>
            <a:pPr marL="800100" lvl="1" indent="-342900">
              <a:buFont typeface="Arial" panose="020B0604020202020204" pitchFamily="34" charset="0"/>
              <a:buChar char="•"/>
            </a:pPr>
            <a:r>
              <a:rPr lang="hr-HR" sz="2400" b="1" dirty="0" smtClean="0">
                <a:solidFill>
                  <a:schemeClr val="accent1">
                    <a:lumMod val="75000"/>
                  </a:schemeClr>
                </a:solidFill>
              </a:rPr>
              <a:t>sumporovodik</a:t>
            </a:r>
          </a:p>
          <a:p>
            <a:pPr marL="800100" lvl="1" indent="-342900">
              <a:buFont typeface="Arial" panose="020B0604020202020204" pitchFamily="34" charset="0"/>
              <a:buChar char="•"/>
            </a:pPr>
            <a:r>
              <a:rPr lang="hr-HR" sz="2400" b="1" dirty="0" smtClean="0">
                <a:solidFill>
                  <a:schemeClr val="accent1">
                    <a:lumMod val="75000"/>
                  </a:schemeClr>
                </a:solidFill>
              </a:rPr>
              <a:t>merkaptani</a:t>
            </a:r>
          </a:p>
          <a:p>
            <a:pPr marL="800100" lvl="1" indent="-342900">
              <a:buFont typeface="Arial" panose="020B0604020202020204" pitchFamily="34" charset="0"/>
              <a:buChar char="•"/>
            </a:pPr>
            <a:r>
              <a:rPr lang="hr-HR" sz="2400" b="1" dirty="0" smtClean="0">
                <a:solidFill>
                  <a:schemeClr val="accent1">
                    <a:lumMod val="75000"/>
                  </a:schemeClr>
                </a:solidFill>
              </a:rPr>
              <a:t>amonijak </a:t>
            </a:r>
          </a:p>
          <a:p>
            <a:pPr marL="800100" lvl="1" indent="-342900">
              <a:buFont typeface="Arial" panose="020B0604020202020204" pitchFamily="34" charset="0"/>
              <a:buChar char="•"/>
            </a:pPr>
            <a:r>
              <a:rPr lang="hr-HR" sz="2400" b="1" dirty="0" smtClean="0">
                <a:solidFill>
                  <a:schemeClr val="accent1">
                    <a:lumMod val="75000"/>
                  </a:schemeClr>
                </a:solidFill>
              </a:rPr>
              <a:t>PM</a:t>
            </a:r>
            <a:r>
              <a:rPr lang="hr-HR" sz="2400" b="1" baseline="-25000" dirty="0" smtClean="0">
                <a:solidFill>
                  <a:schemeClr val="accent1">
                    <a:lumMod val="75000"/>
                  </a:schemeClr>
                </a:solidFill>
              </a:rPr>
              <a:t>10</a:t>
            </a:r>
          </a:p>
          <a:p>
            <a:endParaRPr lang="hr-HR" sz="2400" b="1" dirty="0" smtClean="0">
              <a:solidFill>
                <a:schemeClr val="accent1">
                  <a:lumMod val="75000"/>
                </a:schemeClr>
              </a:solidFill>
            </a:endParaRPr>
          </a:p>
          <a:p>
            <a:r>
              <a:rPr lang="hr-HR" sz="2400" b="1" dirty="0" smtClean="0">
                <a:solidFill>
                  <a:schemeClr val="accent1">
                    <a:lumMod val="75000"/>
                  </a:schemeClr>
                </a:solidFill>
              </a:rPr>
              <a:t>Prva dva se mogu nanjušiti i u koncentracijama od svega nekoliko </a:t>
            </a:r>
            <a:r>
              <a:rPr lang="hr-HR" sz="2400" b="1" dirty="0" err="1" smtClean="0">
                <a:solidFill>
                  <a:schemeClr val="accent1">
                    <a:lumMod val="75000"/>
                  </a:schemeClr>
                </a:solidFill>
              </a:rPr>
              <a:t>ppb</a:t>
            </a:r>
            <a:r>
              <a:rPr lang="hr-HR" sz="2400" b="1" dirty="0" smtClean="0">
                <a:solidFill>
                  <a:schemeClr val="accent1">
                    <a:lumMod val="75000"/>
                  </a:schemeClr>
                </a:solidFill>
              </a:rPr>
              <a:t> i mogu ugroziti kvalitetu života.</a:t>
            </a:r>
          </a:p>
          <a:p>
            <a:r>
              <a:rPr lang="hr-HR" sz="2400" b="1" dirty="0" smtClean="0">
                <a:solidFill>
                  <a:schemeClr val="accent1">
                    <a:lumMod val="75000"/>
                  </a:schemeClr>
                </a:solidFill>
              </a:rPr>
              <a:t>Nažalost oni nisu jedini „smrdljivci”…</a:t>
            </a:r>
          </a:p>
          <a:p>
            <a:r>
              <a:rPr lang="hr-HR" sz="2400" b="1" dirty="0" smtClean="0">
                <a:solidFill>
                  <a:schemeClr val="accent1">
                    <a:lumMod val="75000"/>
                  </a:schemeClr>
                </a:solidFill>
              </a:rPr>
              <a:t>PM</a:t>
            </a:r>
            <a:r>
              <a:rPr lang="hr-HR" sz="2400" b="1" baseline="-25000" dirty="0" smtClean="0">
                <a:solidFill>
                  <a:schemeClr val="accent1">
                    <a:lumMod val="75000"/>
                  </a:schemeClr>
                </a:solidFill>
              </a:rPr>
              <a:t>10 </a:t>
            </a:r>
            <a:r>
              <a:rPr lang="hr-HR" sz="2400" b="1" dirty="0" smtClean="0">
                <a:solidFill>
                  <a:schemeClr val="accent1">
                    <a:lumMod val="75000"/>
                  </a:schemeClr>
                </a:solidFill>
              </a:rPr>
              <a:t> onečišćujuća tvar koja trenutno najviše ugrožava ljudsko zdravlje na globalnoj razini.</a:t>
            </a:r>
            <a:endParaRPr lang="hr-HR" sz="2400" b="1" baseline="-25000" dirty="0" smtClean="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493713"/>
            <a:ext cx="91440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4.5 MJERENJA POSEBNE NAMJENE (INDUSTRIJSKE MREŽE)</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4" name="TextBox 3"/>
          <p:cNvSpPr txBox="1"/>
          <p:nvPr/>
        </p:nvSpPr>
        <p:spPr>
          <a:xfrm>
            <a:off x="542925" y="2200275"/>
            <a:ext cx="7785080" cy="3785652"/>
          </a:xfrm>
          <a:prstGeom prst="rect">
            <a:avLst/>
          </a:prstGeom>
          <a:noFill/>
        </p:spPr>
        <p:txBody>
          <a:bodyPr wrap="square" rtlCol="0">
            <a:spAutoFit/>
          </a:bodyPr>
          <a:lstStyle/>
          <a:p>
            <a:r>
              <a:rPr lang="hr-HR" sz="2400" b="1" dirty="0" smtClean="0">
                <a:solidFill>
                  <a:schemeClr val="accent1">
                    <a:lumMod val="75000"/>
                  </a:schemeClr>
                </a:solidFill>
              </a:rPr>
              <a:t>Česte su pritužbe / prijave građana na neugodne mirise - ako se radi samo o tome, iako zna izgledati dramatično, nema mjesta panici sva tri akutno su toksična tek u koncentracijama 1000x većim od onih kada uzrokuju smrad.</a:t>
            </a:r>
          </a:p>
          <a:p>
            <a:r>
              <a:rPr lang="hr-HR" sz="2400" b="1" dirty="0" smtClean="0">
                <a:solidFill>
                  <a:schemeClr val="accent1">
                    <a:lumMod val="75000"/>
                  </a:schemeClr>
                </a:solidFill>
              </a:rPr>
              <a:t>Tada ih se više niti ne može nanjušiti.</a:t>
            </a:r>
          </a:p>
          <a:p>
            <a:r>
              <a:rPr lang="hr-HR" sz="2400" b="1" dirty="0" smtClean="0">
                <a:solidFill>
                  <a:schemeClr val="accent1">
                    <a:lumMod val="75000"/>
                  </a:schemeClr>
                </a:solidFill>
              </a:rPr>
              <a:t>Npr. (</a:t>
            </a:r>
            <a:r>
              <a:rPr lang="en-US" sz="2400" b="1" dirty="0" smtClean="0">
                <a:solidFill>
                  <a:schemeClr val="accent1">
                    <a:lumMod val="75000"/>
                  </a:schemeClr>
                </a:solidFill>
              </a:rPr>
              <a:t>lowest-adverse-effect level</a:t>
            </a:r>
            <a:r>
              <a:rPr lang="hr-HR" sz="2400" b="1" dirty="0" smtClean="0">
                <a:solidFill>
                  <a:schemeClr val="accent1">
                    <a:lumMod val="75000"/>
                  </a:schemeClr>
                </a:solidFill>
              </a:rPr>
              <a:t> -LOAEL) najniža koncentracija koja uzrokuje nepovoljni učinak</a:t>
            </a:r>
            <a:r>
              <a:rPr lang="en-US" sz="2400" b="1" dirty="0" smtClean="0">
                <a:solidFill>
                  <a:schemeClr val="accent1">
                    <a:lumMod val="75000"/>
                  </a:schemeClr>
                </a:solidFill>
              </a:rPr>
              <a:t> </a:t>
            </a:r>
            <a:r>
              <a:rPr lang="hr-HR" sz="2400" b="1" dirty="0" smtClean="0">
                <a:solidFill>
                  <a:schemeClr val="accent1">
                    <a:lumMod val="75000"/>
                  </a:schemeClr>
                </a:solidFill>
              </a:rPr>
              <a:t>za H</a:t>
            </a:r>
            <a:r>
              <a:rPr lang="hr-HR" sz="2400" b="1" baseline="-25000" dirty="0" smtClean="0">
                <a:solidFill>
                  <a:schemeClr val="accent1">
                    <a:lumMod val="75000"/>
                  </a:schemeClr>
                </a:solidFill>
              </a:rPr>
              <a:t>2</a:t>
            </a:r>
            <a:r>
              <a:rPr lang="hr-HR" sz="2400" b="1" dirty="0" smtClean="0">
                <a:solidFill>
                  <a:schemeClr val="accent1">
                    <a:lumMod val="75000"/>
                  </a:schemeClr>
                </a:solidFill>
              </a:rPr>
              <a:t>S je</a:t>
            </a:r>
            <a:r>
              <a:rPr lang="en-US" sz="2400" b="1" dirty="0" smtClean="0">
                <a:solidFill>
                  <a:schemeClr val="accent1">
                    <a:lumMod val="75000"/>
                  </a:schemeClr>
                </a:solidFill>
              </a:rPr>
              <a:t> 15</a:t>
            </a:r>
            <a:r>
              <a:rPr lang="hr-HR" sz="2400" b="1" dirty="0" smtClean="0">
                <a:solidFill>
                  <a:schemeClr val="accent1">
                    <a:lumMod val="75000"/>
                  </a:schemeClr>
                </a:solidFill>
              </a:rPr>
              <a:t>000</a:t>
            </a:r>
            <a:r>
              <a:rPr lang="en-US" sz="2400" b="1" dirty="0" smtClean="0">
                <a:solidFill>
                  <a:schemeClr val="accent1">
                    <a:lumMod val="75000"/>
                  </a:schemeClr>
                </a:solidFill>
              </a:rPr>
              <a:t> µg/m</a:t>
            </a:r>
            <a:r>
              <a:rPr lang="en-US" sz="2400" b="1" baseline="30000" dirty="0" smtClean="0">
                <a:solidFill>
                  <a:schemeClr val="accent1">
                    <a:lumMod val="75000"/>
                  </a:schemeClr>
                </a:solidFill>
              </a:rPr>
              <a:t>3</a:t>
            </a:r>
            <a:r>
              <a:rPr lang="hr-HR" sz="2400" b="1" dirty="0" smtClean="0">
                <a:solidFill>
                  <a:schemeClr val="accent1">
                    <a:lumMod val="75000"/>
                  </a:schemeClr>
                </a:solidFill>
              </a:rPr>
              <a:t> kada može izazvati iritaciju sluznice oka (peckanje očiju) a GV je 7 odnosno 5 </a:t>
            </a:r>
            <a:r>
              <a:rPr lang="en-US" sz="2400" b="1" dirty="0" smtClean="0">
                <a:solidFill>
                  <a:schemeClr val="accent1">
                    <a:lumMod val="75000"/>
                  </a:schemeClr>
                </a:solidFill>
              </a:rPr>
              <a:t>µg/m</a:t>
            </a:r>
            <a:r>
              <a:rPr lang="en-US" sz="2400" b="1" baseline="30000" dirty="0" smtClean="0">
                <a:solidFill>
                  <a:schemeClr val="accent1">
                    <a:lumMod val="75000"/>
                  </a:schemeClr>
                </a:solidFill>
              </a:rPr>
              <a:t>3</a:t>
            </a:r>
            <a:r>
              <a:rPr lang="hr-HR" sz="2400" b="1" dirty="0" smtClean="0">
                <a:solidFill>
                  <a:schemeClr val="accent1">
                    <a:lumMod val="75000"/>
                  </a:schemeClr>
                </a:solidFill>
              </a:rPr>
              <a:t>.</a:t>
            </a:r>
          </a:p>
          <a:p>
            <a:endParaRPr lang="hr-HR" sz="2400" b="1" dirty="0" smtClean="0">
              <a:solidFill>
                <a:schemeClr val="accent1">
                  <a:lumMod val="75000"/>
                </a:schemeClr>
              </a:solidFill>
            </a:endParaRPr>
          </a:p>
        </p:txBody>
      </p:sp>
    </p:spTree>
    <p:extLst>
      <p:ext uri="{BB962C8B-B14F-4D97-AF65-F5344CB8AC3E}">
        <p14:creationId xmlns:p14="http://schemas.microsoft.com/office/powerpoint/2010/main" val="2436066391"/>
      </p:ext>
    </p:extLst>
  </p:cSld>
  <p:clrMapOvr>
    <a:masterClrMapping/>
  </p:clrMapOvr>
  <p:transition spd="med">
    <p:fade thruBlk="1"/>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493713"/>
            <a:ext cx="91440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4.5 MJERENJA POSEBNE NAMJENE (INDUSTRIJSKE MREŽE)</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4" name="TextBox 3"/>
          <p:cNvSpPr txBox="1"/>
          <p:nvPr/>
        </p:nvSpPr>
        <p:spPr>
          <a:xfrm>
            <a:off x="462993" y="1638210"/>
            <a:ext cx="7785080" cy="1200329"/>
          </a:xfrm>
          <a:prstGeom prst="rect">
            <a:avLst/>
          </a:prstGeom>
          <a:noFill/>
        </p:spPr>
        <p:txBody>
          <a:bodyPr wrap="square" rtlCol="0">
            <a:spAutoFit/>
          </a:bodyPr>
          <a:lstStyle/>
          <a:p>
            <a:r>
              <a:rPr lang="hr-HR" sz="2400" b="1" dirty="0" smtClean="0">
                <a:solidFill>
                  <a:schemeClr val="accent1">
                    <a:lumMod val="75000"/>
                  </a:schemeClr>
                </a:solidFill>
              </a:rPr>
              <a:t>Kod ovih mjerenja potrebno je obratiti pažnju na kvalitetu podataka.</a:t>
            </a:r>
          </a:p>
          <a:p>
            <a:endParaRPr lang="hr-HR" sz="2400" b="1" dirty="0" smtClean="0">
              <a:solidFill>
                <a:schemeClr val="accent1">
                  <a:lumMod val="75000"/>
                </a:schemeClr>
              </a:solidFil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49" y="2203294"/>
            <a:ext cx="4524375" cy="3937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5041916"/>
      </p:ext>
    </p:extLst>
  </p:cSld>
  <p:clrMapOvr>
    <a:masterClrMapping/>
  </p:clrMapOvr>
  <p:transition spd="med">
    <p:fade thruBlk="1"/>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493713"/>
            <a:ext cx="91440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4.5 MJERENJA POSEBNE NAMJENE (INDUSTRIJSKE MREŽE)</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4" name="TextBox 3"/>
          <p:cNvSpPr txBox="1"/>
          <p:nvPr/>
        </p:nvSpPr>
        <p:spPr>
          <a:xfrm>
            <a:off x="233825" y="1395764"/>
            <a:ext cx="3214225" cy="3724096"/>
          </a:xfrm>
          <a:prstGeom prst="rect">
            <a:avLst/>
          </a:prstGeom>
          <a:noFill/>
        </p:spPr>
        <p:txBody>
          <a:bodyPr wrap="square" rtlCol="0">
            <a:spAutoFit/>
          </a:bodyPr>
          <a:lstStyle/>
          <a:p>
            <a:r>
              <a:rPr lang="hr-HR" sz="2000" b="1" baseline="30000" dirty="0" smtClean="0">
                <a:solidFill>
                  <a:schemeClr val="accent1">
                    <a:lumMod val="75000"/>
                  </a:schemeClr>
                </a:solidFill>
              </a:rPr>
              <a:t>(4)</a:t>
            </a:r>
            <a:r>
              <a:rPr lang="hr-HR" sz="2000" b="1" dirty="0" smtClean="0">
                <a:solidFill>
                  <a:schemeClr val="accent1">
                    <a:lumMod val="75000"/>
                  </a:schemeClr>
                </a:solidFill>
              </a:rPr>
              <a:t> </a:t>
            </a:r>
            <a:r>
              <a:rPr lang="vi-VN" sz="2000" b="1" dirty="0" smtClean="0">
                <a:solidFill>
                  <a:schemeClr val="accent1">
                    <a:lumMod val="75000"/>
                  </a:schemeClr>
                </a:solidFill>
              </a:rPr>
              <a:t>Jedno </a:t>
            </a:r>
            <a:r>
              <a:rPr lang="vi-VN" sz="2000" b="1" dirty="0">
                <a:solidFill>
                  <a:schemeClr val="accent1">
                    <a:lumMod val="75000"/>
                  </a:schemeClr>
                </a:solidFill>
              </a:rPr>
              <a:t>nasumično </a:t>
            </a:r>
          </a:p>
          <a:p>
            <a:r>
              <a:rPr lang="vi-VN" sz="2000" b="1" dirty="0">
                <a:solidFill>
                  <a:schemeClr val="accent1">
                    <a:lumMod val="75000"/>
                  </a:schemeClr>
                </a:solidFill>
              </a:rPr>
              <a:t>mjerenje tjedno </a:t>
            </a:r>
            <a:r>
              <a:rPr lang="vi-VN" sz="2000" b="1" dirty="0" smtClean="0">
                <a:solidFill>
                  <a:schemeClr val="accent1">
                    <a:lumMod val="75000"/>
                  </a:schemeClr>
                </a:solidFill>
              </a:rPr>
              <a:t>ravnomjerno</a:t>
            </a:r>
            <a:r>
              <a:rPr lang="hr-HR" sz="2000" b="1" dirty="0" smtClean="0">
                <a:solidFill>
                  <a:schemeClr val="accent1">
                    <a:lumMod val="75000"/>
                  </a:schemeClr>
                </a:solidFill>
              </a:rPr>
              <a:t> </a:t>
            </a:r>
            <a:r>
              <a:rPr lang="vi-VN" sz="2000" b="1" dirty="0" smtClean="0">
                <a:solidFill>
                  <a:schemeClr val="accent1">
                    <a:lumMod val="75000"/>
                  </a:schemeClr>
                </a:solidFill>
              </a:rPr>
              <a:t>raspoređeno </a:t>
            </a:r>
            <a:r>
              <a:rPr lang="vi-VN" sz="2000" b="1" dirty="0">
                <a:solidFill>
                  <a:schemeClr val="accent1">
                    <a:lumMod val="75000"/>
                  </a:schemeClr>
                </a:solidFill>
              </a:rPr>
              <a:t>tijekom </a:t>
            </a:r>
            <a:r>
              <a:rPr lang="vi-VN" sz="2000" b="1" dirty="0" smtClean="0">
                <a:solidFill>
                  <a:schemeClr val="accent1">
                    <a:lumMod val="75000"/>
                  </a:schemeClr>
                </a:solidFill>
              </a:rPr>
              <a:t>godine,</a:t>
            </a:r>
            <a:r>
              <a:rPr lang="hr-HR" sz="2000" b="1" dirty="0" smtClean="0">
                <a:solidFill>
                  <a:schemeClr val="accent1">
                    <a:lumMod val="75000"/>
                  </a:schemeClr>
                </a:solidFill>
              </a:rPr>
              <a:t> </a:t>
            </a:r>
            <a:r>
              <a:rPr lang="vi-VN" sz="2000" b="1" dirty="0" smtClean="0">
                <a:solidFill>
                  <a:schemeClr val="accent1">
                    <a:lumMod val="75000"/>
                  </a:schemeClr>
                </a:solidFill>
              </a:rPr>
              <a:t>ili </a:t>
            </a:r>
            <a:r>
              <a:rPr lang="vi-VN" sz="2000" b="1" dirty="0">
                <a:solidFill>
                  <a:schemeClr val="accent1">
                    <a:lumMod val="75000"/>
                  </a:schemeClr>
                </a:solidFill>
              </a:rPr>
              <a:t>osam tjedana ravnomjerno</a:t>
            </a:r>
          </a:p>
          <a:p>
            <a:r>
              <a:rPr lang="vi-VN" sz="2000" b="1" dirty="0" smtClean="0">
                <a:solidFill>
                  <a:schemeClr val="accent1">
                    <a:lumMod val="75000"/>
                  </a:schemeClr>
                </a:solidFill>
              </a:rPr>
              <a:t>raspoređenih </a:t>
            </a:r>
            <a:r>
              <a:rPr lang="vi-VN" sz="2000" b="1" dirty="0">
                <a:solidFill>
                  <a:schemeClr val="accent1">
                    <a:lumMod val="75000"/>
                  </a:schemeClr>
                </a:solidFill>
              </a:rPr>
              <a:t>tijekom godine.</a:t>
            </a:r>
          </a:p>
          <a:p>
            <a:endParaRPr lang="vi-VN" sz="2400" b="1" dirty="0">
              <a:solidFill>
                <a:schemeClr val="accent1">
                  <a:lumMod val="75000"/>
                </a:schemeClr>
              </a:solidFill>
            </a:endParaRPr>
          </a:p>
          <a:p>
            <a:r>
              <a:rPr lang="vi-VN" sz="2400" b="1" u="sng" dirty="0">
                <a:solidFill>
                  <a:schemeClr val="accent1">
                    <a:lumMod val="75000"/>
                  </a:schemeClr>
                </a:solidFill>
              </a:rPr>
              <a:t>Po 2 tjedna mjerenja </a:t>
            </a:r>
          </a:p>
          <a:p>
            <a:r>
              <a:rPr lang="vi-VN" sz="2400" b="1" u="sng" dirty="0">
                <a:solidFill>
                  <a:schemeClr val="accent1">
                    <a:lumMod val="75000"/>
                  </a:schemeClr>
                </a:solidFill>
              </a:rPr>
              <a:t>u svakom god </a:t>
            </a:r>
            <a:r>
              <a:rPr lang="vi-VN" sz="2400" b="1" u="sng" dirty="0" smtClean="0">
                <a:solidFill>
                  <a:schemeClr val="accent1">
                    <a:lumMod val="75000"/>
                  </a:schemeClr>
                </a:solidFill>
              </a:rPr>
              <a:t>dobu</a:t>
            </a:r>
            <a:r>
              <a:rPr lang="hr-HR" sz="2400" b="1" u="sng" dirty="0">
                <a:solidFill>
                  <a:schemeClr val="accent1">
                    <a:lumMod val="75000"/>
                  </a:schemeClr>
                </a:solidFill>
              </a:rPr>
              <a:t>!</a:t>
            </a:r>
            <a:endParaRPr lang="vi-VN" sz="2400" b="1" u="sng" dirty="0">
              <a:solidFill>
                <a:schemeClr val="accent1">
                  <a:lumMod val="75000"/>
                </a:schemeClr>
              </a:solidFill>
            </a:endParaRPr>
          </a:p>
          <a:p>
            <a:endParaRPr lang="hr-HR" sz="2400" b="1" dirty="0" smtClean="0">
              <a:solidFill>
                <a:schemeClr val="accent1">
                  <a:lumMod val="75000"/>
                </a:schemeClr>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2845425119"/>
              </p:ext>
            </p:extLst>
          </p:nvPr>
        </p:nvGraphicFramePr>
        <p:xfrm>
          <a:off x="3523775" y="1395764"/>
          <a:ext cx="5467825" cy="4813692"/>
        </p:xfrm>
        <a:graphic>
          <a:graphicData uri="http://schemas.openxmlformats.org/drawingml/2006/table">
            <a:tbl>
              <a:tblPr/>
              <a:tblGrid>
                <a:gridCol w="1627329"/>
                <a:gridCol w="1116348"/>
                <a:gridCol w="771354"/>
                <a:gridCol w="937341"/>
                <a:gridCol w="1015453"/>
              </a:tblGrid>
              <a:tr h="1126264">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sr-Latn-CS" sz="1800" b="1" i="0" u="none" strike="noStrike" cap="none" normalizeH="0" baseline="0" dirty="0" smtClean="0">
                          <a:ln>
                            <a:noFill/>
                          </a:ln>
                          <a:solidFill>
                            <a:srgbClr val="FF0000"/>
                          </a:solidFill>
                          <a:effectLst>
                            <a:outerShdw blurRad="38100" dist="38100" dir="2700000" algn="tl">
                              <a:srgbClr val="000000">
                                <a:alpha val="43137"/>
                              </a:srgbClr>
                            </a:outerShdw>
                          </a:effectLst>
                          <a:latin typeface="Calibri" pitchFamily="34" charset="0"/>
                          <a:cs typeface="Arial" charset="0"/>
                        </a:rPr>
                        <a:t>NOVI</a:t>
                      </a:r>
                    </a:p>
                    <a:p>
                      <a:pPr marL="0" marR="0" lvl="0" indent="0" algn="l" defTabSz="914400" rtl="0" eaLnBrk="1" fontAlgn="base" latinLnBrk="0" hangingPunct="1">
                        <a:lnSpc>
                          <a:spcPct val="107000"/>
                        </a:lnSpc>
                        <a:spcBef>
                          <a:spcPct val="0"/>
                        </a:spcBef>
                        <a:spcAft>
                          <a:spcPct val="0"/>
                        </a:spcAft>
                        <a:buClrTx/>
                        <a:buSzTx/>
                        <a:buFontTx/>
                        <a:buNone/>
                        <a:tabLst/>
                      </a:pPr>
                      <a:r>
                        <a:rPr kumimoji="0" lang="sr-Latn-CS" sz="1200" b="0" i="0" u="none" strike="noStrike" cap="none" normalizeH="0" baseline="0" dirty="0" smtClean="0">
                          <a:ln>
                            <a:noFill/>
                          </a:ln>
                          <a:solidFill>
                            <a:schemeClr val="tx1"/>
                          </a:solidFill>
                          <a:effectLst/>
                          <a:latin typeface="Calibri" pitchFamily="34" charset="0"/>
                          <a:cs typeface="Arial" charset="0"/>
                        </a:rPr>
                        <a:t>PRAVILNIK O PRAĆENJU KVALITETE ZRAKA 7/2017</a:t>
                      </a: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solidFill>
                      <a:srgbClr val="BDE1FF"/>
                    </a:solid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l"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Sumporov dioksid, dušikov dioksid i</a:t>
                      </a:r>
                      <a:br>
                        <a:rPr kumimoji="0" lang="hr-HR" sz="1000" b="1" i="0" u="none" strike="noStrike" cap="none" normalizeH="0" baseline="0" smtClean="0">
                          <a:ln>
                            <a:noFill/>
                          </a:ln>
                          <a:solidFill>
                            <a:srgbClr val="003059"/>
                          </a:solidFill>
                          <a:effectLst/>
                          <a:latin typeface="Times New Roman" pitchFamily="18" charset="0"/>
                          <a:cs typeface="Times New Roman" pitchFamily="18" charset="0"/>
                        </a:rPr>
                      </a:b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dušikovi oksidi i</a:t>
                      </a:r>
                      <a:br>
                        <a:rPr kumimoji="0" lang="hr-HR" sz="1000" b="1" i="0" u="none" strike="noStrike" cap="none" normalizeH="0" baseline="0" smtClean="0">
                          <a:ln>
                            <a:noFill/>
                          </a:ln>
                          <a:solidFill>
                            <a:srgbClr val="003059"/>
                          </a:solidFill>
                          <a:effectLst/>
                          <a:latin typeface="Times New Roman" pitchFamily="18" charset="0"/>
                          <a:cs typeface="Times New Roman" pitchFamily="18" charset="0"/>
                        </a:rPr>
                      </a:b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ugljikov monoksid</a:t>
                      </a:r>
                    </a:p>
                    <a:p>
                      <a:pPr marL="0" marR="0" lvl="0" indent="0" algn="l"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FF0000"/>
                          </a:solidFill>
                          <a:effectLst/>
                          <a:latin typeface="Times New Roman" pitchFamily="18" charset="0"/>
                          <a:ea typeface="Calibri" pitchFamily="34" charset="0"/>
                          <a:cs typeface="Times New Roman" pitchFamily="18" charset="0"/>
                        </a:rPr>
                        <a:t>sumporovodik</a:t>
                      </a:r>
                    </a:p>
                    <a:p>
                      <a:pPr marL="0" marR="0" lvl="0" indent="0" algn="l"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FF0000"/>
                          </a:solidFill>
                          <a:effectLst/>
                          <a:latin typeface="Times New Roman" pitchFamily="18" charset="0"/>
                          <a:ea typeface="Calibri" pitchFamily="34" charset="0"/>
                          <a:cs typeface="Times New Roman" pitchFamily="18" charset="0"/>
                        </a:rPr>
                        <a:t>amonijak</a:t>
                      </a:r>
                      <a:endParaRPr kumimoji="0" lang="en-US" sz="1000" b="0" i="0" u="none" strike="noStrike" cap="none" normalizeH="0" baseline="0" smtClean="0">
                        <a:ln>
                          <a:noFill/>
                        </a:ln>
                        <a:solidFill>
                          <a:srgbClr val="FF0000"/>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solidFill>
                      <a:srgbClr val="BDE1FF"/>
                    </a:solid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l"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Benzen</a:t>
                      </a:r>
                    </a:p>
                    <a:p>
                      <a:pPr marL="0" marR="0" lvl="0" indent="0" algn="l"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FF0000"/>
                          </a:solidFill>
                          <a:effectLst/>
                          <a:latin typeface="Times New Roman" pitchFamily="18" charset="0"/>
                          <a:ea typeface="Calibri" pitchFamily="34" charset="0"/>
                          <a:cs typeface="Times New Roman" pitchFamily="18" charset="0"/>
                        </a:rPr>
                        <a:t>merkaptani</a:t>
                      </a:r>
                      <a:endParaRPr kumimoji="0" lang="en-US" sz="1000" b="0" i="0" u="none" strike="noStrike" cap="none" normalizeH="0" baseline="0" smtClean="0">
                        <a:ln>
                          <a:noFill/>
                        </a:ln>
                        <a:solidFill>
                          <a:srgbClr val="FF0000"/>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solidFill>
                      <a:srgbClr val="BDE1FF"/>
                    </a:solid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l"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Lebdeće čestice (PM</a:t>
                      </a:r>
                      <a:r>
                        <a:rPr kumimoji="0" lang="hr-HR" sz="1000" b="1" i="0" u="none" strike="noStrike" cap="none" normalizeH="0" baseline="-25000" smtClean="0">
                          <a:ln>
                            <a:noFill/>
                          </a:ln>
                          <a:solidFill>
                            <a:srgbClr val="003059"/>
                          </a:solidFill>
                          <a:effectLst/>
                          <a:latin typeface="Times New Roman" pitchFamily="18" charset="0"/>
                          <a:cs typeface="Times New Roman" pitchFamily="18" charset="0"/>
                        </a:rPr>
                        <a:t>10</a:t>
                      </a: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/PM</a:t>
                      </a:r>
                      <a:r>
                        <a:rPr kumimoji="0" lang="hr-HR" sz="1000" b="1" i="0" u="none" strike="noStrike" cap="none" normalizeH="0" baseline="-25000" smtClean="0">
                          <a:ln>
                            <a:noFill/>
                          </a:ln>
                          <a:solidFill>
                            <a:srgbClr val="003059"/>
                          </a:solidFill>
                          <a:effectLst/>
                          <a:latin typeface="Times New Roman" pitchFamily="18" charset="0"/>
                          <a:cs typeface="Times New Roman" pitchFamily="18" charset="0"/>
                        </a:rPr>
                        <a:t>2,5</a:t>
                      </a: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 i olovo</a:t>
                      </a:r>
                      <a:endParaRPr kumimoji="0" lang="en-US" sz="1000" b="0"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solidFill>
                      <a:srgbClr val="BDE1FF"/>
                    </a:solid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l"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Prizemni ozon i s njim povezani NO i NO</a:t>
                      </a:r>
                      <a:r>
                        <a:rPr kumimoji="0" lang="hr-HR" sz="1000" b="1" i="0" u="none" strike="noStrike" cap="none" normalizeH="0" baseline="-25000" smtClean="0">
                          <a:ln>
                            <a:noFill/>
                          </a:ln>
                          <a:solidFill>
                            <a:srgbClr val="003059"/>
                          </a:solidFill>
                          <a:effectLst/>
                          <a:latin typeface="Times New Roman" pitchFamily="18" charset="0"/>
                          <a:cs typeface="Times New Roman" pitchFamily="18" charset="0"/>
                        </a:rPr>
                        <a:t>2</a:t>
                      </a:r>
                      <a:endParaRPr kumimoji="0" lang="en-US" sz="1000" b="0"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solidFill>
                      <a:srgbClr val="BDE1FF"/>
                    </a:solidFill>
                  </a:tcPr>
                </a:tc>
              </a:tr>
              <a:tr h="373268">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l" defTabSz="914400" rtl="0" eaLnBrk="1" fontAlgn="base" latinLnBrk="0" hangingPunct="1">
                        <a:lnSpc>
                          <a:spcPct val="107000"/>
                        </a:lnSpc>
                        <a:spcBef>
                          <a:spcPct val="0"/>
                        </a:spcBef>
                        <a:spcAft>
                          <a:spcPct val="0"/>
                        </a:spcAft>
                        <a:buClrTx/>
                        <a:buSzTx/>
                        <a:buFontTx/>
                        <a:buNone/>
                        <a:tabLst/>
                      </a:pPr>
                      <a:r>
                        <a:rPr kumimoji="0" lang="hr-HR" sz="900" b="1" i="0" u="none" strike="noStrike" cap="none" normalizeH="0" baseline="0" smtClean="0">
                          <a:ln>
                            <a:noFill/>
                          </a:ln>
                          <a:solidFill>
                            <a:srgbClr val="003059"/>
                          </a:solidFill>
                          <a:effectLst/>
                          <a:latin typeface="Times New Roman" pitchFamily="18" charset="0"/>
                          <a:cs typeface="Times New Roman" pitchFamily="18" charset="0"/>
                        </a:rPr>
                        <a:t>Mjerenja na stalnim mjernim mjestima</a:t>
                      </a:r>
                      <a:r>
                        <a:rPr kumimoji="0" lang="hr-HR" sz="900" b="1" i="0" u="none" strike="noStrike" cap="none" normalizeH="0" baseline="30000" smtClean="0">
                          <a:ln>
                            <a:noFill/>
                          </a:ln>
                          <a:solidFill>
                            <a:srgbClr val="003059"/>
                          </a:solidFill>
                          <a:effectLst/>
                          <a:latin typeface="Times New Roman" pitchFamily="18" charset="0"/>
                          <a:cs typeface="Times New Roman" pitchFamily="18" charset="0"/>
                        </a:rPr>
                        <a:t>(1)</a:t>
                      </a:r>
                      <a:r>
                        <a:rPr kumimoji="0" lang="hr-HR" sz="900" b="1" i="0" u="none" strike="noStrike" cap="none" normalizeH="0" baseline="0" smtClean="0">
                          <a:ln>
                            <a:noFill/>
                          </a:ln>
                          <a:solidFill>
                            <a:srgbClr val="003059"/>
                          </a:solidFill>
                          <a:effectLst/>
                          <a:latin typeface="Times New Roman" pitchFamily="18" charset="0"/>
                          <a:cs typeface="Times New Roman" pitchFamily="18" charset="0"/>
                        </a:rPr>
                        <a:t>:</a:t>
                      </a:r>
                      <a:endParaRPr kumimoji="0" lang="en-US" sz="10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l" defTabSz="914400" rtl="0" eaLnBrk="1" fontAlgn="base" latinLnBrk="0" hangingPunct="1">
                        <a:lnSpc>
                          <a:spcPct val="107000"/>
                        </a:lnSpc>
                        <a:spcBef>
                          <a:spcPct val="0"/>
                        </a:spcBef>
                        <a:spcAft>
                          <a:spcPct val="0"/>
                        </a:spcAft>
                        <a:buClrTx/>
                        <a:buSzTx/>
                        <a:buFontTx/>
                        <a:buNone/>
                        <a:tabLst/>
                      </a:pPr>
                      <a:endParaRPr kumimoji="0" lang="sr-Latn-CS" sz="1000" b="0" i="0" u="none" strike="noStrike" cap="none" normalizeH="0" baseline="0" smtClean="0">
                        <a:ln>
                          <a:noFill/>
                        </a:ln>
                        <a:solidFill>
                          <a:srgbClr val="003059"/>
                        </a:solidFill>
                        <a:effectLst/>
                        <a:latin typeface="Calibri" pitchFamily="34" charset="0"/>
                        <a:cs typeface="Arial"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l" defTabSz="914400" rtl="0" eaLnBrk="1" fontAlgn="base" latinLnBrk="0" hangingPunct="1">
                        <a:lnSpc>
                          <a:spcPct val="107000"/>
                        </a:lnSpc>
                        <a:spcBef>
                          <a:spcPct val="0"/>
                        </a:spcBef>
                        <a:spcAft>
                          <a:spcPct val="0"/>
                        </a:spcAft>
                        <a:buClrTx/>
                        <a:buSzTx/>
                        <a:buFontTx/>
                        <a:buNone/>
                        <a:tabLst/>
                      </a:pPr>
                      <a:endParaRPr kumimoji="0" lang="sr-Latn-CS" sz="1000" b="0" i="0" u="none" strike="noStrike" cap="none" normalizeH="0" baseline="0" smtClean="0">
                        <a:ln>
                          <a:noFill/>
                        </a:ln>
                        <a:solidFill>
                          <a:srgbClr val="003059"/>
                        </a:solidFill>
                        <a:effectLst/>
                        <a:latin typeface="Calibri" pitchFamily="34" charset="0"/>
                        <a:cs typeface="Arial"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l" defTabSz="914400" rtl="0" eaLnBrk="1" fontAlgn="base" latinLnBrk="0" hangingPunct="1">
                        <a:lnSpc>
                          <a:spcPct val="107000"/>
                        </a:lnSpc>
                        <a:spcBef>
                          <a:spcPct val="0"/>
                        </a:spcBef>
                        <a:spcAft>
                          <a:spcPct val="0"/>
                        </a:spcAft>
                        <a:buClrTx/>
                        <a:buSzTx/>
                        <a:buFontTx/>
                        <a:buNone/>
                        <a:tabLst/>
                      </a:pPr>
                      <a:endParaRPr kumimoji="0" lang="sr-Latn-CS" sz="1000" b="0" i="0" u="none" strike="noStrike" cap="none" normalizeH="0" baseline="0" smtClean="0">
                        <a:ln>
                          <a:noFill/>
                        </a:ln>
                        <a:solidFill>
                          <a:srgbClr val="003059"/>
                        </a:solidFill>
                        <a:effectLst/>
                        <a:latin typeface="Calibri" pitchFamily="34" charset="0"/>
                        <a:cs typeface="Arial"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l" defTabSz="914400" rtl="0" eaLnBrk="1" fontAlgn="base" latinLnBrk="0" hangingPunct="1">
                        <a:lnSpc>
                          <a:spcPct val="107000"/>
                        </a:lnSpc>
                        <a:spcBef>
                          <a:spcPct val="0"/>
                        </a:spcBef>
                        <a:spcAft>
                          <a:spcPct val="0"/>
                        </a:spcAft>
                        <a:buClrTx/>
                        <a:buSzTx/>
                        <a:buFontTx/>
                        <a:buNone/>
                        <a:tabLst/>
                      </a:pPr>
                      <a:endParaRPr kumimoji="0" lang="sr-Latn-CS" sz="1000" b="0" i="0" u="none" strike="noStrike" cap="none" normalizeH="0" baseline="0" smtClean="0">
                        <a:ln>
                          <a:noFill/>
                        </a:ln>
                        <a:solidFill>
                          <a:srgbClr val="003059"/>
                        </a:solidFill>
                        <a:effectLst/>
                        <a:latin typeface="Calibri" pitchFamily="34" charset="0"/>
                        <a:cs typeface="Arial"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r>
              <a:tr h="239149">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l" defTabSz="914400" rtl="0" eaLnBrk="1" fontAlgn="base" latinLnBrk="0" hangingPunct="1">
                        <a:lnSpc>
                          <a:spcPct val="107000"/>
                        </a:lnSpc>
                        <a:spcBef>
                          <a:spcPct val="0"/>
                        </a:spcBef>
                        <a:spcAft>
                          <a:spcPct val="0"/>
                        </a:spcAft>
                        <a:buClrTx/>
                        <a:buSzTx/>
                        <a:buFontTx/>
                        <a:buNone/>
                        <a:tabLst/>
                      </a:pPr>
                      <a:r>
                        <a:rPr kumimoji="0" lang="hr-HR" sz="900" b="1" i="0" u="none" strike="noStrike" cap="none" normalizeH="0" baseline="0" smtClean="0">
                          <a:ln>
                            <a:noFill/>
                          </a:ln>
                          <a:solidFill>
                            <a:srgbClr val="003059"/>
                          </a:solidFill>
                          <a:effectLst/>
                          <a:latin typeface="Times New Roman" pitchFamily="18" charset="0"/>
                          <a:cs typeface="Times New Roman" pitchFamily="18" charset="0"/>
                        </a:rPr>
                        <a:t>Nesigurnost</a:t>
                      </a:r>
                      <a:endParaRPr kumimoji="0" lang="en-US" sz="10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15%</a:t>
                      </a:r>
                      <a:endParaRPr kumimoji="0" lang="en-US" sz="11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25%</a:t>
                      </a:r>
                      <a:endParaRPr kumimoji="0" lang="en-US" sz="11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25%</a:t>
                      </a:r>
                      <a:endParaRPr kumimoji="0" lang="en-US" sz="11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15%</a:t>
                      </a:r>
                      <a:endParaRPr kumimoji="0" lang="en-US" sz="11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r>
              <a:tr h="803089">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l" defTabSz="914400" rtl="0" eaLnBrk="1" fontAlgn="base" latinLnBrk="0" hangingPunct="1">
                        <a:lnSpc>
                          <a:spcPct val="107000"/>
                        </a:lnSpc>
                        <a:spcBef>
                          <a:spcPct val="0"/>
                        </a:spcBef>
                        <a:spcAft>
                          <a:spcPct val="0"/>
                        </a:spcAft>
                        <a:buClrTx/>
                        <a:buSzTx/>
                        <a:buFontTx/>
                        <a:buNone/>
                        <a:tabLst/>
                      </a:pPr>
                      <a:r>
                        <a:rPr kumimoji="0" lang="hr-HR" sz="900" b="1" i="0" u="none" strike="noStrike" cap="none" normalizeH="0" baseline="0" smtClean="0">
                          <a:ln>
                            <a:noFill/>
                          </a:ln>
                          <a:solidFill>
                            <a:srgbClr val="003059"/>
                          </a:solidFill>
                          <a:effectLst/>
                          <a:latin typeface="Times New Roman" pitchFamily="18" charset="0"/>
                          <a:cs typeface="Times New Roman" pitchFamily="18" charset="0"/>
                        </a:rPr>
                        <a:t>Minimalni obuhvat podataka</a:t>
                      </a:r>
                      <a:endParaRPr kumimoji="0" lang="en-US" sz="10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dirty="0" smtClean="0">
                          <a:ln>
                            <a:noFill/>
                          </a:ln>
                          <a:solidFill>
                            <a:srgbClr val="003059"/>
                          </a:solidFill>
                          <a:effectLst/>
                          <a:latin typeface="Times New Roman" pitchFamily="18" charset="0"/>
                          <a:cs typeface="Times New Roman" pitchFamily="18" charset="0"/>
                        </a:rPr>
                        <a:t>90%</a:t>
                      </a:r>
                      <a:endParaRPr kumimoji="0" lang="en-US" sz="1100" b="1" i="0" u="none" strike="noStrike" cap="none" normalizeH="0" baseline="0" dirty="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90%</a:t>
                      </a:r>
                      <a:endParaRPr kumimoji="0" lang="en-US" sz="11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90%</a:t>
                      </a:r>
                      <a:endParaRPr kumimoji="0" lang="en-US" sz="11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90% tijekom ljeta</a:t>
                      </a:r>
                      <a:endParaRPr kumimoji="0" lang="en-US" sz="11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p>
                      <a:pPr marL="0" marR="0" lvl="0" indent="0" algn="ctr"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75% tijekom zime</a:t>
                      </a:r>
                      <a:endParaRPr kumimoji="0" lang="en-US" sz="1100" b="1" i="0" u="none" strike="noStrike" cap="none" normalizeH="0" baseline="0" smtClean="0">
                        <a:ln>
                          <a:noFill/>
                        </a:ln>
                        <a:solidFill>
                          <a:srgbClr val="003059"/>
                        </a:solidFill>
                        <a:effectLst/>
                        <a:latin typeface="Calibri" pitchFamily="34" charset="0"/>
                        <a:cs typeface="Arial"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r>
              <a:tr h="373268">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l" defTabSz="914400" rtl="0" eaLnBrk="1" fontAlgn="base" latinLnBrk="0" hangingPunct="1">
                        <a:lnSpc>
                          <a:spcPct val="107000"/>
                        </a:lnSpc>
                        <a:spcBef>
                          <a:spcPct val="0"/>
                        </a:spcBef>
                        <a:spcAft>
                          <a:spcPct val="0"/>
                        </a:spcAft>
                        <a:buClrTx/>
                        <a:buSzTx/>
                        <a:buFontTx/>
                        <a:buNone/>
                        <a:tabLst/>
                      </a:pPr>
                      <a:r>
                        <a:rPr kumimoji="0" lang="hr-HR" sz="900" b="1" i="0" u="none" strike="noStrike" cap="none" normalizeH="0" baseline="0" smtClean="0">
                          <a:ln>
                            <a:noFill/>
                          </a:ln>
                          <a:solidFill>
                            <a:srgbClr val="003059"/>
                          </a:solidFill>
                          <a:effectLst/>
                          <a:latin typeface="Times New Roman" pitchFamily="18" charset="0"/>
                          <a:cs typeface="Times New Roman" pitchFamily="18" charset="0"/>
                        </a:rPr>
                        <a:t>Minimalna vremenska pokrivenost:</a:t>
                      </a:r>
                      <a:endParaRPr kumimoji="0" lang="en-US" sz="10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endParaRPr kumimoji="0" lang="sr-Latn-CS" sz="1100" b="1" i="0" u="none" strike="noStrike" cap="none" normalizeH="0" baseline="0" smtClean="0">
                        <a:ln>
                          <a:noFill/>
                        </a:ln>
                        <a:solidFill>
                          <a:srgbClr val="003059"/>
                        </a:solidFill>
                        <a:effectLst/>
                        <a:latin typeface="Calibri" pitchFamily="34" charset="0"/>
                        <a:cs typeface="Arial"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endParaRPr kumimoji="0" lang="sr-Latn-CS" sz="1100" b="1" i="0" u="none" strike="noStrike" cap="none" normalizeH="0" baseline="0" smtClean="0">
                        <a:ln>
                          <a:noFill/>
                        </a:ln>
                        <a:solidFill>
                          <a:srgbClr val="003059"/>
                        </a:solidFill>
                        <a:effectLst/>
                        <a:latin typeface="Calibri" pitchFamily="34" charset="0"/>
                        <a:cs typeface="Arial"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endParaRPr kumimoji="0" lang="sr-Latn-CS" sz="1100" b="1" i="0" u="none" strike="noStrike" cap="none" normalizeH="0" baseline="0" smtClean="0">
                        <a:ln>
                          <a:noFill/>
                        </a:ln>
                        <a:solidFill>
                          <a:srgbClr val="003059"/>
                        </a:solidFill>
                        <a:effectLst/>
                        <a:latin typeface="Calibri" pitchFamily="34" charset="0"/>
                        <a:cs typeface="Arial"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endParaRPr kumimoji="0" lang="sr-Latn-CS" sz="1100" b="1" i="0" u="none" strike="noStrike" cap="none" normalizeH="0" baseline="0" smtClean="0">
                        <a:ln>
                          <a:noFill/>
                        </a:ln>
                        <a:solidFill>
                          <a:srgbClr val="003059"/>
                        </a:solidFill>
                        <a:effectLst/>
                        <a:latin typeface="Calibri" pitchFamily="34" charset="0"/>
                        <a:cs typeface="Arial"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r>
              <a:tr h="373268">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l" defTabSz="914400" rtl="0" eaLnBrk="1" fontAlgn="base" latinLnBrk="0" hangingPunct="1">
                        <a:lnSpc>
                          <a:spcPct val="107000"/>
                        </a:lnSpc>
                        <a:spcBef>
                          <a:spcPct val="0"/>
                        </a:spcBef>
                        <a:spcAft>
                          <a:spcPct val="0"/>
                        </a:spcAft>
                        <a:buClrTx/>
                        <a:buSzTx/>
                        <a:buFontTx/>
                        <a:buNone/>
                        <a:tabLst/>
                      </a:pPr>
                      <a:r>
                        <a:rPr kumimoji="0" lang="hr-HR" sz="900" b="1" i="0" u="none" strike="noStrike" cap="none" normalizeH="0" baseline="0" smtClean="0">
                          <a:ln>
                            <a:noFill/>
                          </a:ln>
                          <a:solidFill>
                            <a:srgbClr val="003059"/>
                          </a:solidFill>
                          <a:effectLst/>
                          <a:latin typeface="Times New Roman" pitchFamily="18" charset="0"/>
                          <a:cs typeface="Times New Roman" pitchFamily="18" charset="0"/>
                        </a:rPr>
                        <a:t>– gradsko pozadinsko i prometno mjerno mjesto</a:t>
                      </a:r>
                      <a:endParaRPr kumimoji="0" lang="en-US" sz="10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a:t>
                      </a:r>
                      <a:endParaRPr kumimoji="0" lang="en-US" sz="11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35%</a:t>
                      </a:r>
                      <a:r>
                        <a:rPr kumimoji="0" lang="hr-HR" sz="1000" b="1" i="0" u="none" strike="noStrike" cap="none" normalizeH="0" baseline="30000" smtClean="0">
                          <a:ln>
                            <a:noFill/>
                          </a:ln>
                          <a:solidFill>
                            <a:srgbClr val="003059"/>
                          </a:solidFill>
                          <a:effectLst/>
                          <a:latin typeface="Times New Roman" pitchFamily="18" charset="0"/>
                          <a:cs typeface="Times New Roman" pitchFamily="18" charset="0"/>
                        </a:rPr>
                        <a:t>(2)</a:t>
                      </a:r>
                      <a:endParaRPr kumimoji="0" lang="en-US" sz="11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a:t>
                      </a:r>
                      <a:endParaRPr kumimoji="0" lang="en-US" sz="11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a:t>
                      </a:r>
                      <a:endParaRPr kumimoji="0" lang="en-US" sz="11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r>
              <a:tr h="239149">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l" defTabSz="914400" rtl="0" eaLnBrk="1" fontAlgn="base" latinLnBrk="0" hangingPunct="1">
                        <a:lnSpc>
                          <a:spcPct val="107000"/>
                        </a:lnSpc>
                        <a:spcBef>
                          <a:spcPct val="0"/>
                        </a:spcBef>
                        <a:spcAft>
                          <a:spcPct val="0"/>
                        </a:spcAft>
                        <a:buClrTx/>
                        <a:buSzTx/>
                        <a:buFontTx/>
                        <a:buNone/>
                        <a:tabLst/>
                      </a:pPr>
                      <a:r>
                        <a:rPr kumimoji="0" lang="hr-HR" sz="900" b="1" i="0" u="none" strike="noStrike" cap="none" normalizeH="0" baseline="0" smtClean="0">
                          <a:ln>
                            <a:noFill/>
                          </a:ln>
                          <a:solidFill>
                            <a:srgbClr val="003059"/>
                          </a:solidFill>
                          <a:effectLst/>
                          <a:latin typeface="Times New Roman" pitchFamily="18" charset="0"/>
                          <a:cs typeface="Times New Roman" pitchFamily="18" charset="0"/>
                        </a:rPr>
                        <a:t>– industrijsko mjerno mjesto</a:t>
                      </a:r>
                      <a:endParaRPr kumimoji="0" lang="en-US" sz="10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a:t>
                      </a:r>
                      <a:endParaRPr kumimoji="0" lang="en-US" sz="11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90%</a:t>
                      </a:r>
                      <a:endParaRPr kumimoji="0" lang="en-US" sz="11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a:t>
                      </a:r>
                      <a:endParaRPr kumimoji="0" lang="en-US" sz="11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a:t>
                      </a:r>
                      <a:endParaRPr kumimoji="0" lang="en-US" sz="11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r>
              <a:tr h="247229">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l" defTabSz="914400" rtl="0" eaLnBrk="1" fontAlgn="base" latinLnBrk="0" hangingPunct="1">
                        <a:lnSpc>
                          <a:spcPct val="107000"/>
                        </a:lnSpc>
                        <a:spcBef>
                          <a:spcPct val="0"/>
                        </a:spcBef>
                        <a:spcAft>
                          <a:spcPct val="0"/>
                        </a:spcAft>
                        <a:buClrTx/>
                        <a:buSzTx/>
                        <a:buFontTx/>
                        <a:buNone/>
                        <a:tabLst/>
                      </a:pPr>
                      <a:r>
                        <a:rPr kumimoji="0" lang="hr-HR" sz="900" b="1" i="0" u="none" strike="noStrike" cap="none" normalizeH="0" baseline="0" smtClean="0">
                          <a:ln>
                            <a:noFill/>
                          </a:ln>
                          <a:solidFill>
                            <a:srgbClr val="003059"/>
                          </a:solidFill>
                          <a:effectLst/>
                          <a:latin typeface="Times New Roman" pitchFamily="18" charset="0"/>
                          <a:cs typeface="Times New Roman" pitchFamily="18" charset="0"/>
                        </a:rPr>
                        <a:t>Indikativna mjerenja:</a:t>
                      </a:r>
                      <a:endParaRPr kumimoji="0" lang="en-US" sz="10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endParaRPr kumimoji="0" lang="sr-Latn-CS" sz="1100" b="1" i="0" u="none" strike="noStrike" cap="none" normalizeH="0" baseline="0" smtClean="0">
                        <a:ln>
                          <a:noFill/>
                        </a:ln>
                        <a:solidFill>
                          <a:srgbClr val="003059"/>
                        </a:solidFill>
                        <a:effectLst/>
                        <a:latin typeface="Calibri" pitchFamily="34" charset="0"/>
                        <a:cs typeface="Arial"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endParaRPr kumimoji="0" lang="sr-Latn-CS" sz="1100" b="1" i="0" u="none" strike="noStrike" cap="none" normalizeH="0" baseline="0" smtClean="0">
                        <a:ln>
                          <a:noFill/>
                        </a:ln>
                        <a:solidFill>
                          <a:srgbClr val="003059"/>
                        </a:solidFill>
                        <a:effectLst/>
                        <a:latin typeface="Calibri" pitchFamily="34" charset="0"/>
                        <a:cs typeface="Arial"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endParaRPr kumimoji="0" lang="sr-Latn-CS" sz="1100" b="1" i="0" u="none" strike="noStrike" cap="none" normalizeH="0" baseline="0" smtClean="0">
                        <a:ln>
                          <a:noFill/>
                        </a:ln>
                        <a:solidFill>
                          <a:srgbClr val="003059"/>
                        </a:solidFill>
                        <a:effectLst/>
                        <a:latin typeface="Calibri" pitchFamily="34" charset="0"/>
                        <a:cs typeface="Arial"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endParaRPr kumimoji="0" lang="sr-Latn-CS" sz="1100" b="1" i="0" u="none" strike="noStrike" cap="none" normalizeH="0" baseline="0" smtClean="0">
                        <a:ln>
                          <a:noFill/>
                        </a:ln>
                        <a:solidFill>
                          <a:srgbClr val="003059"/>
                        </a:solidFill>
                        <a:effectLst/>
                        <a:latin typeface="Calibri" pitchFamily="34" charset="0"/>
                        <a:cs typeface="Arial"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r>
              <a:tr h="239149">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l" defTabSz="914400" rtl="0" eaLnBrk="1" fontAlgn="base" latinLnBrk="0" hangingPunct="1">
                        <a:lnSpc>
                          <a:spcPct val="107000"/>
                        </a:lnSpc>
                        <a:spcBef>
                          <a:spcPct val="0"/>
                        </a:spcBef>
                        <a:spcAft>
                          <a:spcPct val="0"/>
                        </a:spcAft>
                        <a:buClrTx/>
                        <a:buSzTx/>
                        <a:buFontTx/>
                        <a:buNone/>
                        <a:tabLst/>
                      </a:pPr>
                      <a:r>
                        <a:rPr kumimoji="0" lang="hr-HR" sz="900" b="1" i="0" u="none" strike="noStrike" cap="none" normalizeH="0" baseline="0" smtClean="0">
                          <a:ln>
                            <a:noFill/>
                          </a:ln>
                          <a:solidFill>
                            <a:srgbClr val="003059"/>
                          </a:solidFill>
                          <a:effectLst/>
                          <a:latin typeface="Times New Roman" pitchFamily="18" charset="0"/>
                          <a:cs typeface="Times New Roman" pitchFamily="18" charset="0"/>
                        </a:rPr>
                        <a:t>-nesigurnost</a:t>
                      </a:r>
                      <a:endParaRPr kumimoji="0" lang="en-US" sz="10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25%</a:t>
                      </a:r>
                      <a:endParaRPr kumimoji="0" lang="en-US" sz="11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30%</a:t>
                      </a:r>
                      <a:endParaRPr kumimoji="0" lang="en-US" sz="11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50%</a:t>
                      </a:r>
                      <a:endParaRPr kumimoji="0" lang="en-US" sz="11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30%</a:t>
                      </a:r>
                      <a:endParaRPr kumimoji="0" lang="en-US" sz="11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r>
              <a:tr h="373268">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l" defTabSz="914400" rtl="0" eaLnBrk="1" fontAlgn="base" latinLnBrk="0" hangingPunct="1">
                        <a:lnSpc>
                          <a:spcPct val="107000"/>
                        </a:lnSpc>
                        <a:spcBef>
                          <a:spcPct val="0"/>
                        </a:spcBef>
                        <a:spcAft>
                          <a:spcPct val="0"/>
                        </a:spcAft>
                        <a:buClrTx/>
                        <a:buSzTx/>
                        <a:buFontTx/>
                        <a:buNone/>
                        <a:tabLst/>
                      </a:pPr>
                      <a:r>
                        <a:rPr kumimoji="0" lang="hr-HR" sz="900" b="1" i="0" u="none" strike="noStrike" cap="none" normalizeH="0" baseline="0" smtClean="0">
                          <a:ln>
                            <a:noFill/>
                          </a:ln>
                          <a:solidFill>
                            <a:srgbClr val="003059"/>
                          </a:solidFill>
                          <a:effectLst/>
                          <a:latin typeface="Times New Roman" pitchFamily="18" charset="0"/>
                          <a:cs typeface="Times New Roman" pitchFamily="18" charset="0"/>
                        </a:rPr>
                        <a:t>– minimalni obuhvat podataka</a:t>
                      </a:r>
                      <a:endParaRPr kumimoji="0" lang="en-US" sz="10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90%</a:t>
                      </a:r>
                      <a:endParaRPr kumimoji="0" lang="en-US" sz="11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90%</a:t>
                      </a:r>
                      <a:endParaRPr kumimoji="0" lang="en-US" sz="11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90%</a:t>
                      </a:r>
                      <a:endParaRPr kumimoji="0" lang="en-US" sz="11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90%</a:t>
                      </a:r>
                      <a:endParaRPr kumimoji="0" lang="en-US" sz="11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r>
              <a:tr h="426591">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l" defTabSz="914400" rtl="0" eaLnBrk="1" fontAlgn="base" latinLnBrk="0" hangingPunct="1">
                        <a:lnSpc>
                          <a:spcPct val="107000"/>
                        </a:lnSpc>
                        <a:spcBef>
                          <a:spcPct val="0"/>
                        </a:spcBef>
                        <a:spcAft>
                          <a:spcPct val="0"/>
                        </a:spcAft>
                        <a:buClrTx/>
                        <a:buSzTx/>
                        <a:buFontTx/>
                        <a:buNone/>
                        <a:tabLst/>
                      </a:pPr>
                      <a:r>
                        <a:rPr kumimoji="0" lang="hr-HR" sz="900" b="1" i="0" u="none" strike="noStrike" cap="none" normalizeH="0" baseline="0" dirty="0" smtClean="0">
                          <a:ln>
                            <a:noFill/>
                          </a:ln>
                          <a:solidFill>
                            <a:srgbClr val="003059"/>
                          </a:solidFill>
                          <a:effectLst/>
                          <a:latin typeface="Times New Roman" pitchFamily="18" charset="0"/>
                          <a:cs typeface="Times New Roman" pitchFamily="18" charset="0"/>
                        </a:rPr>
                        <a:t>– minimalna vremenska pokrivenost</a:t>
                      </a:r>
                      <a:endParaRPr kumimoji="0" lang="en-US" sz="1000" b="1" i="0" u="none" strike="noStrike" cap="none" normalizeH="0" baseline="0" dirty="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14%</a:t>
                      </a:r>
                      <a:r>
                        <a:rPr kumimoji="0" lang="hr-HR" sz="1000" b="1" i="0" u="none" strike="noStrike" cap="none" normalizeH="0" baseline="30000" smtClean="0">
                          <a:ln>
                            <a:noFill/>
                          </a:ln>
                          <a:solidFill>
                            <a:srgbClr val="003059"/>
                          </a:solidFill>
                          <a:effectLst/>
                          <a:latin typeface="Times New Roman" pitchFamily="18" charset="0"/>
                          <a:cs typeface="Times New Roman" pitchFamily="18" charset="0"/>
                        </a:rPr>
                        <a:t>(4)</a:t>
                      </a:r>
                      <a:endParaRPr kumimoji="0" lang="en-US" sz="11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14%</a:t>
                      </a:r>
                      <a:r>
                        <a:rPr kumimoji="0" lang="hr-HR" sz="1000" b="1" i="0" u="none" strike="noStrike" cap="none" normalizeH="0" baseline="30000" smtClean="0">
                          <a:ln>
                            <a:noFill/>
                          </a:ln>
                          <a:solidFill>
                            <a:srgbClr val="003059"/>
                          </a:solidFill>
                          <a:effectLst/>
                          <a:latin typeface="Times New Roman" pitchFamily="18" charset="0"/>
                          <a:cs typeface="Times New Roman" pitchFamily="18" charset="0"/>
                        </a:rPr>
                        <a:t>(3)</a:t>
                      </a:r>
                      <a:endParaRPr kumimoji="0" lang="en-US" sz="11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14%</a:t>
                      </a:r>
                      <a:r>
                        <a:rPr kumimoji="0" lang="hr-HR" sz="1000" b="1" i="0" u="none" strike="noStrike" cap="none" normalizeH="0" baseline="30000" smtClean="0">
                          <a:ln>
                            <a:noFill/>
                          </a:ln>
                          <a:solidFill>
                            <a:srgbClr val="003059"/>
                          </a:solidFill>
                          <a:effectLst/>
                          <a:latin typeface="Times New Roman" pitchFamily="18" charset="0"/>
                          <a:cs typeface="Times New Roman" pitchFamily="18" charset="0"/>
                        </a:rPr>
                        <a:t>(4)</a:t>
                      </a:r>
                      <a:endParaRPr kumimoji="0" lang="en-US" sz="11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dirty="0" smtClean="0">
                          <a:ln>
                            <a:noFill/>
                          </a:ln>
                          <a:solidFill>
                            <a:srgbClr val="003059"/>
                          </a:solidFill>
                          <a:effectLst/>
                          <a:latin typeface="Times New Roman" pitchFamily="18" charset="0"/>
                          <a:cs typeface="Times New Roman" pitchFamily="18" charset="0"/>
                        </a:rPr>
                        <a:t>&gt; 10% tijekom ljeta</a:t>
                      </a:r>
                      <a:endParaRPr kumimoji="0" lang="en-US" sz="1100" b="1" i="0" u="none" strike="noStrike" cap="none" normalizeH="0" baseline="0" dirty="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629547894"/>
      </p:ext>
    </p:extLst>
  </p:cSld>
  <p:clrMapOvr>
    <a:masterClrMapping/>
  </p:clrMapOvr>
  <p:transition spd="med">
    <p:fade thruBlk="1"/>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493713"/>
            <a:ext cx="91440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4.5 MJERENJA POSEBNE NAMJENE (INDUSTRIJSKE MREŽE)</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4" name="TextBox 3"/>
          <p:cNvSpPr txBox="1"/>
          <p:nvPr/>
        </p:nvSpPr>
        <p:spPr>
          <a:xfrm>
            <a:off x="542925" y="1739281"/>
            <a:ext cx="7785080" cy="2585323"/>
          </a:xfrm>
          <a:prstGeom prst="rect">
            <a:avLst/>
          </a:prstGeom>
          <a:noFill/>
        </p:spPr>
        <p:txBody>
          <a:bodyPr wrap="square" rtlCol="0">
            <a:spAutoFit/>
          </a:bodyPr>
          <a:lstStyle/>
          <a:p>
            <a:r>
              <a:rPr lang="hr-HR" sz="2400" b="1" dirty="0" smtClean="0">
                <a:solidFill>
                  <a:schemeClr val="accent1">
                    <a:lumMod val="75000"/>
                  </a:schemeClr>
                </a:solidFill>
              </a:rPr>
              <a:t>Esencijalno je poštovati ove ciljeve jer se u suprotnom može potpuno krivo procijeniti kvaliteta zraka.</a:t>
            </a:r>
          </a:p>
          <a:p>
            <a:endParaRPr lang="hr-HR" sz="2400" b="1" u="sng" dirty="0" smtClean="0">
              <a:solidFill>
                <a:schemeClr val="accent1">
                  <a:lumMod val="75000"/>
                </a:schemeClr>
              </a:solidFill>
            </a:endParaRPr>
          </a:p>
          <a:p>
            <a:r>
              <a:rPr lang="hr-HR" sz="2400" b="1" u="sng" dirty="0">
                <a:solidFill>
                  <a:schemeClr val="accent1">
                    <a:lumMod val="75000"/>
                  </a:schemeClr>
                </a:solidFill>
              </a:rPr>
              <a:t>studija oglednog </a:t>
            </a:r>
            <a:r>
              <a:rPr lang="hr-HR" sz="2400" b="1" u="sng" dirty="0" smtClean="0">
                <a:solidFill>
                  <a:schemeClr val="accent1">
                    <a:lumMod val="75000"/>
                  </a:schemeClr>
                </a:solidFill>
              </a:rPr>
              <a:t>primjera</a:t>
            </a:r>
            <a:endParaRPr lang="hr-HR" sz="2400" b="1" u="sng" dirty="0" smtClean="0">
              <a:solidFill>
                <a:schemeClr val="accent1">
                  <a:lumMod val="75000"/>
                </a:schemeClr>
              </a:solidFill>
            </a:endParaRPr>
          </a:p>
          <a:p>
            <a:r>
              <a:rPr lang="hr-HR" sz="2400" b="1" u="sng" dirty="0" err="1" smtClean="0">
                <a:solidFill>
                  <a:schemeClr val="accent1">
                    <a:lumMod val="75000"/>
                  </a:schemeClr>
                </a:solidFill>
              </a:rPr>
              <a:t>Case</a:t>
            </a:r>
            <a:r>
              <a:rPr lang="hr-HR" sz="2400" b="1" u="sng" dirty="0" smtClean="0">
                <a:solidFill>
                  <a:schemeClr val="accent1">
                    <a:lumMod val="75000"/>
                  </a:schemeClr>
                </a:solidFill>
              </a:rPr>
              <a:t> </a:t>
            </a:r>
            <a:r>
              <a:rPr lang="hr-HR" sz="2400" b="1" u="sng" dirty="0" err="1" smtClean="0">
                <a:solidFill>
                  <a:schemeClr val="accent1">
                    <a:lumMod val="75000"/>
                  </a:schemeClr>
                </a:solidFill>
              </a:rPr>
              <a:t>study</a:t>
            </a:r>
            <a:r>
              <a:rPr lang="hr-HR" sz="2400" b="1" u="sng" dirty="0" smtClean="0">
                <a:solidFill>
                  <a:schemeClr val="accent1">
                    <a:lumMod val="75000"/>
                  </a:schemeClr>
                </a:solidFill>
              </a:rPr>
              <a:t> </a:t>
            </a:r>
            <a:r>
              <a:rPr lang="hr-HR" sz="2400" b="1" dirty="0" smtClean="0">
                <a:solidFill>
                  <a:schemeClr val="accent1">
                    <a:lumMod val="75000"/>
                  </a:schemeClr>
                </a:solidFill>
              </a:rPr>
              <a:t>- </a:t>
            </a:r>
            <a:r>
              <a:rPr lang="hr-HR" b="1" i="1" dirty="0">
                <a:solidFill>
                  <a:schemeClr val="tx2">
                    <a:lumMod val="75000"/>
                  </a:schemeClr>
                </a:solidFill>
              </a:rPr>
              <a:t>„</a:t>
            </a:r>
            <a:r>
              <a:rPr lang="hr-HR" b="1" i="1" dirty="0">
                <a:solidFill>
                  <a:schemeClr val="tx2">
                    <a:lumMod val="75000"/>
                  </a:schemeClr>
                </a:solidFill>
                <a:hlinkClick r:id="rId4" action="ppaction://hlinkpres?slideindex=1&amp;slidetitle="/>
              </a:rPr>
              <a:t>MJERENJA</a:t>
            </a:r>
            <a:r>
              <a:rPr lang="hr-HR" b="1" i="1" dirty="0">
                <a:solidFill>
                  <a:schemeClr val="tx2">
                    <a:lumMod val="75000"/>
                  </a:schemeClr>
                </a:solidFill>
              </a:rPr>
              <a:t> NH</a:t>
            </a:r>
            <a:r>
              <a:rPr lang="hr-HR" b="1" i="1" baseline="-25000" dirty="0">
                <a:solidFill>
                  <a:schemeClr val="tx2">
                    <a:lumMod val="75000"/>
                  </a:schemeClr>
                </a:solidFill>
              </a:rPr>
              <a:t>3</a:t>
            </a:r>
            <a:r>
              <a:rPr lang="hr-HR" b="1" i="1" dirty="0">
                <a:solidFill>
                  <a:schemeClr val="tx2">
                    <a:lumMod val="75000"/>
                  </a:schemeClr>
                </a:solidFill>
              </a:rPr>
              <a:t>, H</a:t>
            </a:r>
            <a:r>
              <a:rPr lang="hr-HR" b="1" i="1" baseline="-25000" dirty="0">
                <a:solidFill>
                  <a:schemeClr val="tx2">
                    <a:lumMod val="75000"/>
                  </a:schemeClr>
                </a:solidFill>
              </a:rPr>
              <a:t>2</a:t>
            </a:r>
            <a:r>
              <a:rPr lang="hr-HR" b="1" i="1" dirty="0">
                <a:solidFill>
                  <a:schemeClr val="tx2">
                    <a:lumMod val="75000"/>
                  </a:schemeClr>
                </a:solidFill>
              </a:rPr>
              <a:t>S I MERKAPTANA U REPUBLICI HRVATSKOJ </a:t>
            </a:r>
            <a:br>
              <a:rPr lang="hr-HR" b="1" i="1" dirty="0">
                <a:solidFill>
                  <a:schemeClr val="tx2">
                    <a:lumMod val="75000"/>
                  </a:schemeClr>
                </a:solidFill>
              </a:rPr>
            </a:br>
            <a:r>
              <a:rPr lang="hr-HR" b="1" i="1" dirty="0">
                <a:solidFill>
                  <a:schemeClr val="tx2">
                    <a:lumMod val="75000"/>
                  </a:schemeClr>
                </a:solidFill>
              </a:rPr>
              <a:t>REGULATIVA I </a:t>
            </a:r>
            <a:r>
              <a:rPr lang="hr-HR" b="1" i="1" dirty="0" smtClean="0">
                <a:solidFill>
                  <a:schemeClr val="tx2">
                    <a:lumMod val="75000"/>
                  </a:schemeClr>
                </a:solidFill>
              </a:rPr>
              <a:t>PRAKSA”</a:t>
            </a:r>
          </a:p>
          <a:p>
            <a:endParaRPr lang="hr-HR" sz="2400" b="1" dirty="0" smtClean="0">
              <a:solidFill>
                <a:schemeClr val="accent1">
                  <a:lumMod val="75000"/>
                </a:schemeClr>
              </a:solidFill>
            </a:endParaRPr>
          </a:p>
        </p:txBody>
      </p:sp>
    </p:spTree>
    <p:extLst>
      <p:ext uri="{BB962C8B-B14F-4D97-AF65-F5344CB8AC3E}">
        <p14:creationId xmlns:p14="http://schemas.microsoft.com/office/powerpoint/2010/main" val="3671125333"/>
      </p:ext>
    </p:extLst>
  </p:cSld>
  <p:clrMapOvr>
    <a:masterClrMapping/>
  </p:clrMapOvr>
  <p:transition spd="med">
    <p:fade thruBlk="1"/>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493713"/>
            <a:ext cx="91440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4.5 MJERENJA POSEBNE NAMJENE (INDUSTRIJSKE MREŽE)</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4" name="TextBox 3"/>
          <p:cNvSpPr txBox="1"/>
          <p:nvPr/>
        </p:nvSpPr>
        <p:spPr>
          <a:xfrm>
            <a:off x="542925" y="1739281"/>
            <a:ext cx="7785080" cy="4339650"/>
          </a:xfrm>
          <a:prstGeom prst="rect">
            <a:avLst/>
          </a:prstGeom>
          <a:noFill/>
        </p:spPr>
        <p:txBody>
          <a:bodyPr wrap="square" rtlCol="0">
            <a:spAutoFit/>
          </a:bodyPr>
          <a:lstStyle/>
          <a:p>
            <a:r>
              <a:rPr lang="hr-HR" sz="2400" b="1" dirty="0" smtClean="0">
                <a:solidFill>
                  <a:schemeClr val="accent1">
                    <a:lumMod val="75000"/>
                  </a:schemeClr>
                </a:solidFill>
              </a:rPr>
              <a:t>Često je na listi i PM</a:t>
            </a:r>
            <a:r>
              <a:rPr lang="hr-HR" sz="2400" b="1" baseline="-25000" dirty="0" smtClean="0">
                <a:solidFill>
                  <a:schemeClr val="accent1">
                    <a:lumMod val="75000"/>
                  </a:schemeClr>
                </a:solidFill>
              </a:rPr>
              <a:t>10</a:t>
            </a:r>
            <a:r>
              <a:rPr lang="hr-HR" sz="2400" b="1" dirty="0" smtClean="0">
                <a:solidFill>
                  <a:schemeClr val="accent1">
                    <a:lumMod val="75000"/>
                  </a:schemeClr>
                </a:solidFill>
              </a:rPr>
              <a:t>. Ovdje je potrebno obratiti pažnju na metode. Najbolje je ako se mjerenja obavljaju referentnom metodom (gravimetrija). </a:t>
            </a:r>
          </a:p>
          <a:p>
            <a:pPr marL="342900" indent="-342900">
              <a:buFontTx/>
              <a:buChar char="-"/>
            </a:pPr>
            <a:r>
              <a:rPr lang="hr-HR" sz="2400" b="1" dirty="0" err="1" smtClean="0">
                <a:solidFill>
                  <a:schemeClr val="accent1">
                    <a:lumMod val="75000"/>
                  </a:schemeClr>
                </a:solidFill>
              </a:rPr>
              <a:t>atenuacija</a:t>
            </a:r>
            <a:r>
              <a:rPr lang="hr-HR" sz="2400" b="1" dirty="0" smtClean="0">
                <a:solidFill>
                  <a:schemeClr val="accent1">
                    <a:lumMod val="75000"/>
                  </a:schemeClr>
                </a:solidFill>
              </a:rPr>
              <a:t> </a:t>
            </a:r>
            <a:r>
              <a:rPr lang="hr-HR" sz="2400" b="1" dirty="0">
                <a:solidFill>
                  <a:schemeClr val="accent1">
                    <a:lumMod val="75000"/>
                  </a:schemeClr>
                </a:solidFill>
              </a:rPr>
              <a:t>b</a:t>
            </a:r>
            <a:r>
              <a:rPr lang="hr-HR" sz="2400" b="1" dirty="0" smtClean="0">
                <a:solidFill>
                  <a:schemeClr val="accent1">
                    <a:lumMod val="75000"/>
                  </a:schemeClr>
                </a:solidFill>
              </a:rPr>
              <a:t>eta zraka - niži</a:t>
            </a:r>
          </a:p>
          <a:p>
            <a:pPr marL="342900" indent="-342900">
              <a:buFontTx/>
              <a:buChar char="-"/>
            </a:pPr>
            <a:r>
              <a:rPr lang="hr-HR" sz="2400" b="1" dirty="0">
                <a:solidFill>
                  <a:schemeClr val="accent1">
                    <a:lumMod val="75000"/>
                  </a:schemeClr>
                </a:solidFill>
              </a:rPr>
              <a:t>o</a:t>
            </a:r>
            <a:r>
              <a:rPr lang="hr-HR" sz="2400" b="1" dirty="0" smtClean="0">
                <a:solidFill>
                  <a:schemeClr val="accent1">
                    <a:lumMod val="75000"/>
                  </a:schemeClr>
                </a:solidFill>
              </a:rPr>
              <a:t>ptičke metode - više</a:t>
            </a:r>
          </a:p>
          <a:p>
            <a:pPr marL="342900" indent="-342900">
              <a:buFontTx/>
              <a:buChar char="-"/>
            </a:pPr>
            <a:endParaRPr lang="hr-HR" sz="2400" b="1" dirty="0">
              <a:solidFill>
                <a:schemeClr val="accent1">
                  <a:lumMod val="75000"/>
                </a:schemeClr>
              </a:solidFill>
            </a:endParaRPr>
          </a:p>
          <a:p>
            <a:r>
              <a:rPr lang="hr-HR" sz="2400" b="1" dirty="0" smtClean="0">
                <a:solidFill>
                  <a:schemeClr val="accent1">
                    <a:lumMod val="75000"/>
                  </a:schemeClr>
                </a:solidFill>
              </a:rPr>
              <a:t>Obavezno se mora napraviti „studija ekvivalencije” </a:t>
            </a:r>
          </a:p>
          <a:p>
            <a:endParaRPr lang="hr-HR" sz="2400" b="1" u="sng" dirty="0" smtClean="0">
              <a:solidFill>
                <a:schemeClr val="accent1">
                  <a:lumMod val="75000"/>
                </a:schemeClr>
              </a:solidFill>
            </a:endParaRPr>
          </a:p>
          <a:p>
            <a:r>
              <a:rPr lang="hr-HR" sz="2400" b="1" dirty="0" err="1" smtClean="0">
                <a:solidFill>
                  <a:schemeClr val="accent1">
                    <a:lumMod val="75000"/>
                  </a:schemeClr>
                </a:solidFill>
              </a:rPr>
              <a:t>Case</a:t>
            </a:r>
            <a:r>
              <a:rPr lang="hr-HR" sz="2400" b="1" dirty="0" smtClean="0">
                <a:solidFill>
                  <a:schemeClr val="accent1">
                    <a:lumMod val="75000"/>
                  </a:schemeClr>
                </a:solidFill>
              </a:rPr>
              <a:t> </a:t>
            </a:r>
            <a:r>
              <a:rPr lang="hr-HR" sz="2400" b="1" dirty="0" err="1" smtClean="0">
                <a:solidFill>
                  <a:schemeClr val="accent1">
                    <a:lumMod val="75000"/>
                  </a:schemeClr>
                </a:solidFill>
              </a:rPr>
              <a:t>study</a:t>
            </a:r>
            <a:r>
              <a:rPr lang="hr-HR" sz="2400" b="1" dirty="0" smtClean="0">
                <a:solidFill>
                  <a:schemeClr val="accent1">
                    <a:lumMod val="75000"/>
                  </a:schemeClr>
                </a:solidFill>
              </a:rPr>
              <a:t> - </a:t>
            </a:r>
            <a:r>
              <a:rPr lang="hr-HR" b="1" i="1" dirty="0">
                <a:solidFill>
                  <a:schemeClr val="tx2">
                    <a:lumMod val="75000"/>
                  </a:schemeClr>
                </a:solidFill>
              </a:rPr>
              <a:t>„</a:t>
            </a:r>
            <a:r>
              <a:rPr lang="hr-HR" b="1" i="1" dirty="0" smtClean="0">
                <a:solidFill>
                  <a:schemeClr val="tx2">
                    <a:lumMod val="75000"/>
                  </a:schemeClr>
                </a:solidFill>
                <a:hlinkClick r:id="rId4" action="ppaction://hlinkpres?slideindex=1&amp;slidetitle="/>
              </a:rPr>
              <a:t>UTJECAJ</a:t>
            </a:r>
            <a:r>
              <a:rPr lang="hr-HR" b="1" i="1" dirty="0" smtClean="0">
                <a:solidFill>
                  <a:schemeClr val="tx2">
                    <a:lumMod val="75000"/>
                  </a:schemeClr>
                </a:solidFill>
              </a:rPr>
              <a:t> </a:t>
            </a:r>
            <a:r>
              <a:rPr lang="hr-HR" b="1" i="1" dirty="0">
                <a:solidFill>
                  <a:schemeClr val="tx2">
                    <a:lumMod val="75000"/>
                  </a:schemeClr>
                </a:solidFill>
              </a:rPr>
              <a:t>PRIMJENE </a:t>
            </a:r>
            <a:r>
              <a:rPr lang="hr-HR" b="1" i="1" dirty="0" smtClean="0">
                <a:solidFill>
                  <a:schemeClr val="tx2">
                    <a:lumMod val="75000"/>
                  </a:schemeClr>
                </a:solidFill>
              </a:rPr>
              <a:t>EKVIVALENCIJSKIH KOREKCIJSKIH </a:t>
            </a:r>
            <a:r>
              <a:rPr lang="hr-HR" b="1" i="1" dirty="0">
                <a:solidFill>
                  <a:schemeClr val="tx2">
                    <a:lumMod val="75000"/>
                  </a:schemeClr>
                </a:solidFill>
              </a:rPr>
              <a:t>FUNKCIJA NA PREKORAČENJA GRANIČNIHE VRIJEDNOSTI ZA PM</a:t>
            </a:r>
            <a:r>
              <a:rPr lang="hr-HR" b="1" i="1" baseline="-25000" dirty="0">
                <a:solidFill>
                  <a:schemeClr val="tx2">
                    <a:lumMod val="75000"/>
                  </a:schemeClr>
                </a:solidFill>
              </a:rPr>
              <a:t>10</a:t>
            </a:r>
            <a:r>
              <a:rPr lang="hr-HR" b="1" i="1" dirty="0">
                <a:solidFill>
                  <a:schemeClr val="tx2">
                    <a:lumMod val="75000"/>
                  </a:schemeClr>
                </a:solidFill>
              </a:rPr>
              <a:t> U DRŽAVNOJ MREŽI ZA PRAĆENJE KVALITETE </a:t>
            </a:r>
            <a:r>
              <a:rPr lang="hr-HR" b="1" i="1" dirty="0" smtClean="0">
                <a:solidFill>
                  <a:schemeClr val="tx2">
                    <a:lumMod val="75000"/>
                  </a:schemeClr>
                </a:solidFill>
              </a:rPr>
              <a:t>ZRAKA”</a:t>
            </a:r>
          </a:p>
          <a:p>
            <a:endParaRPr lang="hr-HR" sz="2400" b="1" dirty="0" smtClean="0">
              <a:solidFill>
                <a:schemeClr val="accent1">
                  <a:lumMod val="75000"/>
                </a:schemeClr>
              </a:solidFill>
            </a:endParaRPr>
          </a:p>
        </p:txBody>
      </p:sp>
    </p:spTree>
    <p:extLst>
      <p:ext uri="{BB962C8B-B14F-4D97-AF65-F5344CB8AC3E}">
        <p14:creationId xmlns:p14="http://schemas.microsoft.com/office/powerpoint/2010/main" val="4195608037"/>
      </p:ext>
    </p:extLst>
  </p:cSld>
  <p:clrMapOvr>
    <a:masterClrMapping/>
  </p:clrMapOvr>
  <p:transition spd="med">
    <p:fade thruBlk="1"/>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493713"/>
            <a:ext cx="91440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4.5 MJERENJA POSEBNE NAMJENE (INDUSTRIJSKE MREŽE)</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0" y="1733550"/>
                <a:ext cx="9144000" cy="3666132"/>
              </a:xfrm>
              <a:prstGeom prst="rect">
                <a:avLst/>
              </a:prstGeom>
              <a:noFill/>
            </p:spPr>
            <p:txBody>
              <a:bodyPr wrap="square" rtlCol="0">
                <a:spAutoFit/>
              </a:bodyPr>
              <a:lstStyle/>
              <a:p>
                <a:r>
                  <a:rPr lang="hr-HR" sz="2400" b="1" dirty="0" smtClean="0">
                    <a:solidFill>
                      <a:schemeClr val="accent1">
                        <a:lumMod val="75000"/>
                      </a:schemeClr>
                    </a:solidFill>
                  </a:rPr>
                  <a:t>Kako interpretirati ove podatke  - PERCENTILI</a:t>
                </a:r>
              </a:p>
              <a:p>
                <a:endParaRPr lang="hr-HR" sz="2400" b="1" dirty="0" smtClean="0">
                  <a:solidFill>
                    <a:schemeClr val="accent1">
                      <a:lumMod val="75000"/>
                    </a:schemeClr>
                  </a:solidFill>
                </a:endParaRPr>
              </a:p>
              <a:p>
                <a:endParaRPr lang="hr-HR" sz="2400" b="1" dirty="0">
                  <a:solidFill>
                    <a:schemeClr val="accent1">
                      <a:lumMod val="75000"/>
                    </a:schemeClr>
                  </a:solidFill>
                </a:endParaRPr>
              </a:p>
              <a:p>
                <a:pPr algn="ctr"/>
                <a:r>
                  <a:rPr lang="hr-HR" sz="2400" b="1" dirty="0" smtClean="0">
                    <a:solidFill>
                      <a:schemeClr val="accent1">
                        <a:lumMod val="75000"/>
                      </a:schemeClr>
                    </a:solidFill>
                  </a:rPr>
                  <a:t>PERCENTIL </a:t>
                </a:r>
                <a14:m>
                  <m:oMath xmlns:m="http://schemas.openxmlformats.org/officeDocument/2006/math">
                    <m:r>
                      <a:rPr lang="hr-HR" sz="2800" b="1" i="1" smtClean="0">
                        <a:solidFill>
                          <a:schemeClr val="accent1">
                            <a:lumMod val="75000"/>
                          </a:schemeClr>
                        </a:solidFill>
                        <a:latin typeface="Cambria Math"/>
                      </a:rPr>
                      <m:t>=</m:t>
                    </m:r>
                    <m:f>
                      <m:fPr>
                        <m:ctrlPr>
                          <a:rPr lang="hr-HR" sz="2800" b="1" i="1" smtClean="0">
                            <a:solidFill>
                              <a:schemeClr val="accent1">
                                <a:lumMod val="75000"/>
                              </a:schemeClr>
                            </a:solidFill>
                            <a:latin typeface="Cambria Math"/>
                          </a:rPr>
                        </m:ctrlPr>
                      </m:fPr>
                      <m:num>
                        <m:r>
                          <a:rPr lang="hr-HR" sz="2800" b="1" i="1" smtClean="0">
                            <a:solidFill>
                              <a:schemeClr val="accent1">
                                <a:lumMod val="75000"/>
                              </a:schemeClr>
                            </a:solidFill>
                            <a:latin typeface="Cambria Math"/>
                          </a:rPr>
                          <m:t>𝑫𝑩𝑷</m:t>
                        </m:r>
                      </m:num>
                      <m:den>
                        <m:r>
                          <a:rPr lang="hr-HR" sz="2800" b="1" i="1" smtClean="0">
                            <a:solidFill>
                              <a:schemeClr val="accent1">
                                <a:lumMod val="75000"/>
                              </a:schemeClr>
                            </a:solidFill>
                            <a:latin typeface="Cambria Math"/>
                          </a:rPr>
                          <m:t>𝑴𝑷𝑽</m:t>
                        </m:r>
                      </m:den>
                    </m:f>
                  </m:oMath>
                </a14:m>
                <a:endParaRPr lang="hr-HR" sz="2400" b="1" dirty="0" smtClean="0">
                  <a:solidFill>
                    <a:schemeClr val="accent1">
                      <a:lumMod val="75000"/>
                    </a:schemeClr>
                  </a:solidFill>
                </a:endParaRPr>
              </a:p>
              <a:p>
                <a:endParaRPr lang="hr-HR" sz="2400" b="1" dirty="0" smtClean="0">
                  <a:solidFill>
                    <a:schemeClr val="accent1">
                      <a:lumMod val="75000"/>
                    </a:schemeClr>
                  </a:solidFill>
                </a:endParaRPr>
              </a:p>
              <a:p>
                <a:endParaRPr lang="hr-HR" sz="2400" b="1" dirty="0">
                  <a:solidFill>
                    <a:schemeClr val="accent1">
                      <a:lumMod val="75000"/>
                    </a:schemeClr>
                  </a:solidFill>
                </a:endParaRPr>
              </a:p>
              <a:p>
                <a:r>
                  <a:rPr lang="hr-HR" sz="2400" b="1" dirty="0" smtClean="0">
                    <a:solidFill>
                      <a:schemeClr val="accent1">
                        <a:lumMod val="75000"/>
                      </a:schemeClr>
                    </a:solidFill>
                  </a:rPr>
                  <a:t>MVP - maksimalna </a:t>
                </a:r>
                <a:r>
                  <a:rPr lang="hr-HR" sz="2400" b="1" dirty="0">
                    <a:solidFill>
                      <a:schemeClr val="accent1">
                        <a:lumMod val="75000"/>
                      </a:schemeClr>
                    </a:solidFill>
                  </a:rPr>
                  <a:t>vremenska </a:t>
                </a:r>
                <a:r>
                  <a:rPr lang="hr-HR" sz="2400" b="1" dirty="0" smtClean="0">
                    <a:solidFill>
                      <a:schemeClr val="accent1">
                        <a:lumMod val="75000"/>
                      </a:schemeClr>
                    </a:solidFill>
                  </a:rPr>
                  <a:t>pokrivenost () 365 dana, 8760 sati  </a:t>
                </a:r>
                <a:endParaRPr lang="hr-HR" sz="2400" b="1" dirty="0">
                  <a:solidFill>
                    <a:schemeClr val="accent1">
                      <a:lumMod val="75000"/>
                    </a:schemeClr>
                  </a:solidFill>
                </a:endParaRPr>
              </a:p>
              <a:p>
                <a:r>
                  <a:rPr lang="hr-HR" sz="2400" b="1" dirty="0" smtClean="0">
                    <a:solidFill>
                      <a:schemeClr val="accent1">
                        <a:lumMod val="75000"/>
                      </a:schemeClr>
                    </a:solidFill>
                  </a:rPr>
                  <a:t>DBP - dozvoljeni broj prekoračenja GV za  za onečišćujuću tvar</a:t>
                </a:r>
              </a:p>
              <a:p>
                <a:endParaRPr lang="hr-HR" sz="2400" b="1" dirty="0" smtClean="0">
                  <a:solidFill>
                    <a:schemeClr val="accent1">
                      <a:lumMod val="75000"/>
                    </a:schemeClr>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0" y="1733550"/>
                <a:ext cx="9144000" cy="3666132"/>
              </a:xfrm>
              <a:prstGeom prst="rect">
                <a:avLst/>
              </a:prstGeom>
              <a:blipFill rotWithShape="1">
                <a:blip r:embed="rId4"/>
                <a:stretch>
                  <a:fillRect l="-1000" t="-1329"/>
                </a:stretch>
              </a:blipFill>
            </p:spPr>
            <p:txBody>
              <a:bodyPr/>
              <a:lstStyle/>
              <a:p>
                <a:r>
                  <a:rPr lang="en-US">
                    <a:noFill/>
                  </a:rPr>
                  <a:t> </a:t>
                </a:r>
              </a:p>
            </p:txBody>
          </p:sp>
        </mc:Fallback>
      </mc:AlternateContent>
    </p:spTree>
    <p:extLst>
      <p:ext uri="{BB962C8B-B14F-4D97-AF65-F5344CB8AC3E}">
        <p14:creationId xmlns:p14="http://schemas.microsoft.com/office/powerpoint/2010/main" val="390039130"/>
      </p:ext>
    </p:extLst>
  </p:cSld>
  <p:clrMapOvr>
    <a:masterClrMapping/>
  </p:clrMapOvr>
  <p:transition spd="med">
    <p:fade thruBlk="1"/>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493713"/>
            <a:ext cx="91440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4.5 MJERENJA POSEBNE NAMJENE (INDUSTRIJSKE MREŽE)</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0" y="1733550"/>
                <a:ext cx="9144000" cy="4045018"/>
              </a:xfrm>
              <a:prstGeom prst="rect">
                <a:avLst/>
              </a:prstGeom>
              <a:noFill/>
            </p:spPr>
            <p:txBody>
              <a:bodyPr wrap="square" rtlCol="0">
                <a:spAutoFit/>
              </a:bodyPr>
              <a:lstStyle/>
              <a:p>
                <a:r>
                  <a:rPr lang="hr-HR" sz="2400" b="1" dirty="0" smtClean="0">
                    <a:solidFill>
                      <a:schemeClr val="accent1">
                        <a:lumMod val="75000"/>
                      </a:schemeClr>
                    </a:solidFill>
                  </a:rPr>
                  <a:t>Na primjeru PM</a:t>
                </a:r>
                <a:r>
                  <a:rPr lang="hr-HR" sz="2400" b="1" baseline="-25000" dirty="0" smtClean="0">
                    <a:solidFill>
                      <a:schemeClr val="accent1">
                        <a:lumMod val="75000"/>
                      </a:schemeClr>
                    </a:solidFill>
                  </a:rPr>
                  <a:t>10 </a:t>
                </a:r>
                <a:r>
                  <a:rPr lang="hr-HR" sz="2400" b="1" dirty="0" smtClean="0">
                    <a:solidFill>
                      <a:schemeClr val="accent1">
                        <a:lumMod val="75000"/>
                      </a:schemeClr>
                    </a:solidFill>
                  </a:rPr>
                  <a:t>GV 50 µg/m</a:t>
                </a:r>
                <a:r>
                  <a:rPr lang="hr-HR" sz="2400" b="1" baseline="30000" dirty="0" smtClean="0">
                    <a:solidFill>
                      <a:schemeClr val="accent1">
                        <a:lumMod val="75000"/>
                      </a:schemeClr>
                    </a:solidFill>
                  </a:rPr>
                  <a:t>3</a:t>
                </a:r>
                <a:r>
                  <a:rPr lang="hr-HR" sz="2400" b="1" dirty="0" smtClean="0">
                    <a:solidFill>
                      <a:schemeClr val="accent1">
                        <a:lumMod val="75000"/>
                      </a:schemeClr>
                    </a:solidFill>
                  </a:rPr>
                  <a:t>  BDP 35 dana</a:t>
                </a:r>
              </a:p>
              <a:p>
                <a:endParaRPr lang="hr-HR" sz="2400" b="1" dirty="0" smtClean="0">
                  <a:solidFill>
                    <a:schemeClr val="accent1">
                      <a:lumMod val="75000"/>
                    </a:schemeClr>
                  </a:solidFill>
                </a:endParaRPr>
              </a:p>
              <a:p>
                <a:endParaRPr lang="hr-HR" sz="2400" b="1" dirty="0">
                  <a:solidFill>
                    <a:schemeClr val="accent1">
                      <a:lumMod val="75000"/>
                    </a:schemeClr>
                  </a:solidFill>
                </a:endParaRPr>
              </a:p>
              <a:p>
                <a:pPr algn="ctr"/>
                <a:r>
                  <a:rPr lang="hr-HR" sz="2400" b="1" dirty="0" smtClean="0">
                    <a:solidFill>
                      <a:schemeClr val="accent1">
                        <a:lumMod val="75000"/>
                      </a:schemeClr>
                    </a:solidFill>
                  </a:rPr>
                  <a:t>PERCENTIL </a:t>
                </a:r>
                <a14:m>
                  <m:oMath xmlns:m="http://schemas.openxmlformats.org/officeDocument/2006/math">
                    <m:r>
                      <a:rPr lang="hr-HR" sz="2800" b="1" i="1" smtClean="0">
                        <a:solidFill>
                          <a:schemeClr val="accent1">
                            <a:lumMod val="75000"/>
                          </a:schemeClr>
                        </a:solidFill>
                        <a:latin typeface="Cambria Math"/>
                      </a:rPr>
                      <m:t>=</m:t>
                    </m:r>
                    <m:f>
                      <m:fPr>
                        <m:ctrlPr>
                          <a:rPr lang="hr-HR" sz="2800" b="1" i="1" smtClean="0">
                            <a:solidFill>
                              <a:schemeClr val="accent1">
                                <a:lumMod val="75000"/>
                              </a:schemeClr>
                            </a:solidFill>
                            <a:latin typeface="Cambria Math"/>
                          </a:rPr>
                        </m:ctrlPr>
                      </m:fPr>
                      <m:num>
                        <m:r>
                          <a:rPr lang="hr-HR" sz="2800" b="1" i="1" smtClean="0">
                            <a:solidFill>
                              <a:schemeClr val="accent1">
                                <a:lumMod val="75000"/>
                              </a:schemeClr>
                            </a:solidFill>
                            <a:latin typeface="Cambria Math"/>
                          </a:rPr>
                          <m:t>𝟑𝟔𝟓</m:t>
                        </m:r>
                      </m:num>
                      <m:den>
                        <m:r>
                          <a:rPr lang="hr-HR" sz="2800" b="1" i="1" smtClean="0">
                            <a:solidFill>
                              <a:schemeClr val="accent1">
                                <a:lumMod val="75000"/>
                              </a:schemeClr>
                            </a:solidFill>
                            <a:latin typeface="Cambria Math"/>
                          </a:rPr>
                          <m:t>𝟑𝟔𝟓</m:t>
                        </m:r>
                        <m:r>
                          <a:rPr lang="hr-HR" sz="2800" b="1" i="1" smtClean="0">
                            <a:solidFill>
                              <a:schemeClr val="accent1">
                                <a:lumMod val="75000"/>
                              </a:schemeClr>
                            </a:solidFill>
                            <a:latin typeface="Cambria Math"/>
                          </a:rPr>
                          <m:t>−</m:t>
                        </m:r>
                        <m:r>
                          <a:rPr lang="hr-HR" sz="2800" b="1" i="1" smtClean="0">
                            <a:solidFill>
                              <a:schemeClr val="accent1">
                                <a:lumMod val="75000"/>
                              </a:schemeClr>
                            </a:solidFill>
                            <a:latin typeface="Cambria Math"/>
                          </a:rPr>
                          <m:t>𝟑𝟓</m:t>
                        </m:r>
                      </m:den>
                    </m:f>
                    <m:r>
                      <a:rPr lang="hr-HR" sz="2800" b="1" i="0" smtClean="0">
                        <a:solidFill>
                          <a:schemeClr val="accent1">
                            <a:lumMod val="75000"/>
                          </a:schemeClr>
                        </a:solidFill>
                        <a:latin typeface="Cambria Math"/>
                      </a:rPr>
                      <m:t>=</m:t>
                    </m:r>
                    <m:r>
                      <a:rPr lang="hr-HR" sz="2800" b="1" i="0" smtClean="0">
                        <a:solidFill>
                          <a:schemeClr val="accent1">
                            <a:lumMod val="75000"/>
                          </a:schemeClr>
                        </a:solidFill>
                        <a:latin typeface="Cambria Math"/>
                      </a:rPr>
                      <m:t>𝟎</m:t>
                    </m:r>
                    <m:r>
                      <a:rPr lang="hr-HR" sz="2800" b="1" i="0" smtClean="0">
                        <a:solidFill>
                          <a:schemeClr val="accent1">
                            <a:lumMod val="75000"/>
                          </a:schemeClr>
                        </a:solidFill>
                        <a:latin typeface="Cambria Math"/>
                      </a:rPr>
                      <m:t>,</m:t>
                    </m:r>
                    <m:r>
                      <a:rPr lang="hr-HR" sz="2800" b="1" i="0" smtClean="0">
                        <a:solidFill>
                          <a:schemeClr val="accent1">
                            <a:lumMod val="75000"/>
                          </a:schemeClr>
                        </a:solidFill>
                        <a:latin typeface="Cambria Math"/>
                      </a:rPr>
                      <m:t>𝟗𝟎𝟒</m:t>
                    </m:r>
                    <m:r>
                      <a:rPr lang="hr-HR" sz="2800" b="1" i="0" smtClean="0">
                        <a:solidFill>
                          <a:schemeClr val="accent1">
                            <a:lumMod val="75000"/>
                          </a:schemeClr>
                        </a:solidFill>
                        <a:latin typeface="Cambria Math"/>
                      </a:rPr>
                      <m:t> (</m:t>
                    </m:r>
                    <m:r>
                      <a:rPr lang="hr-HR" sz="2800" b="1" i="0" smtClean="0">
                        <a:solidFill>
                          <a:schemeClr val="accent1">
                            <a:lumMod val="75000"/>
                          </a:schemeClr>
                        </a:solidFill>
                        <a:latin typeface="Cambria Math"/>
                      </a:rPr>
                      <m:t>𝟗𝟎</m:t>
                    </m:r>
                    <m:r>
                      <a:rPr lang="hr-HR" sz="2800" b="1" i="0" smtClean="0">
                        <a:solidFill>
                          <a:schemeClr val="accent1">
                            <a:lumMod val="75000"/>
                          </a:schemeClr>
                        </a:solidFill>
                        <a:latin typeface="Cambria Math"/>
                      </a:rPr>
                      <m:t>,</m:t>
                    </m:r>
                    <m:r>
                      <a:rPr lang="hr-HR" sz="2800" b="1" i="0" smtClean="0">
                        <a:solidFill>
                          <a:schemeClr val="accent1">
                            <a:lumMod val="75000"/>
                          </a:schemeClr>
                        </a:solidFill>
                        <a:latin typeface="Cambria Math"/>
                      </a:rPr>
                      <m:t>𝟒</m:t>
                    </m:r>
                    <m:r>
                      <a:rPr lang="hr-HR" sz="2800" b="1" i="0" smtClean="0">
                        <a:solidFill>
                          <a:schemeClr val="accent1">
                            <a:lumMod val="75000"/>
                          </a:schemeClr>
                        </a:solidFill>
                        <a:latin typeface="Cambria Math"/>
                      </a:rPr>
                      <m:t>% </m:t>
                    </m:r>
                    <m:r>
                      <a:rPr lang="hr-HR" sz="2800" b="1" i="0" smtClean="0">
                        <a:solidFill>
                          <a:schemeClr val="accent1">
                            <a:lumMod val="75000"/>
                          </a:schemeClr>
                        </a:solidFill>
                        <a:latin typeface="Cambria Math"/>
                      </a:rPr>
                      <m:t>𝐩𝐞𝐫𝐜𝐞𝐧𝐭𝐥</m:t>
                    </m:r>
                    <m:r>
                      <a:rPr lang="hr-HR" sz="2800" b="1" i="0" smtClean="0">
                        <a:solidFill>
                          <a:schemeClr val="accent1">
                            <a:lumMod val="75000"/>
                          </a:schemeClr>
                        </a:solidFill>
                        <a:latin typeface="Cambria Math"/>
                      </a:rPr>
                      <m:t>)</m:t>
                    </m:r>
                  </m:oMath>
                </a14:m>
                <a:endParaRPr lang="hr-HR" sz="2400" b="1" dirty="0" smtClean="0">
                  <a:solidFill>
                    <a:schemeClr val="accent1">
                      <a:lumMod val="75000"/>
                    </a:schemeClr>
                  </a:solidFill>
                </a:endParaRPr>
              </a:p>
              <a:p>
                <a:endParaRPr lang="hr-HR" sz="2400" b="1" dirty="0" smtClean="0">
                  <a:solidFill>
                    <a:schemeClr val="accent1">
                      <a:lumMod val="75000"/>
                    </a:schemeClr>
                  </a:solidFill>
                </a:endParaRPr>
              </a:p>
              <a:p>
                <a:endParaRPr lang="hr-HR" sz="2400" b="1" dirty="0">
                  <a:solidFill>
                    <a:schemeClr val="accent1">
                      <a:lumMod val="75000"/>
                    </a:schemeClr>
                  </a:solidFill>
                </a:endParaRPr>
              </a:p>
              <a:p>
                <a:r>
                  <a:rPr lang="hr-HR" sz="2400" b="1" dirty="0" smtClean="0">
                    <a:solidFill>
                      <a:schemeClr val="accent1">
                        <a:lumMod val="75000"/>
                      </a:schemeClr>
                    </a:solidFill>
                  </a:rPr>
                  <a:t>Ukoliko analiza seta podataka na 90,4% percentil dobijemo broj veći od 50 to znači da bi u punom setu podataka (365) bilo najmanje 36 vrijednosti &gt; od GV (50). Znači da bi se da je mjerenje bilo kroz cijelu godinu prešao DBP.</a:t>
                </a:r>
              </a:p>
            </p:txBody>
          </p:sp>
        </mc:Choice>
        <mc:Fallback xmlns="">
          <p:sp>
            <p:nvSpPr>
              <p:cNvPr id="4" name="TextBox 3"/>
              <p:cNvSpPr txBox="1">
                <a:spLocks noRot="1" noChangeAspect="1" noMove="1" noResize="1" noEditPoints="1" noAdjustHandles="1" noChangeArrowheads="1" noChangeShapeType="1" noTextEdit="1"/>
              </p:cNvSpPr>
              <p:nvPr/>
            </p:nvSpPr>
            <p:spPr>
              <a:xfrm>
                <a:off x="0" y="1733550"/>
                <a:ext cx="9144000" cy="4045018"/>
              </a:xfrm>
              <a:prstGeom prst="rect">
                <a:avLst/>
              </a:prstGeom>
              <a:blipFill rotWithShape="1">
                <a:blip r:embed="rId4"/>
                <a:stretch>
                  <a:fillRect l="-1000" t="-1205" b="-2410"/>
                </a:stretch>
              </a:blipFill>
            </p:spPr>
            <p:txBody>
              <a:bodyPr/>
              <a:lstStyle/>
              <a:p>
                <a:r>
                  <a:rPr lang="en-US">
                    <a:noFill/>
                  </a:rPr>
                  <a:t> </a:t>
                </a:r>
              </a:p>
            </p:txBody>
          </p:sp>
        </mc:Fallback>
      </mc:AlternateContent>
    </p:spTree>
    <p:extLst>
      <p:ext uri="{BB962C8B-B14F-4D97-AF65-F5344CB8AC3E}">
        <p14:creationId xmlns:p14="http://schemas.microsoft.com/office/powerpoint/2010/main" val="925504498"/>
      </p:ext>
    </p:extLst>
  </p:cSld>
  <p:clrMapOvr>
    <a:masterClrMapping/>
  </p:clrMapOvr>
  <p:transition spd="med">
    <p:fade thruBlk="1"/>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493713"/>
            <a:ext cx="91440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4.5 MJERENJA POSEBNE NAMJENE (INDUSTRIJSKE MREŽE)</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2613156400"/>
              </p:ext>
            </p:extLst>
          </p:nvPr>
        </p:nvGraphicFramePr>
        <p:xfrm>
          <a:off x="809624" y="1612842"/>
          <a:ext cx="7572376" cy="3648075"/>
        </p:xfrm>
        <a:graphic>
          <a:graphicData uri="http://schemas.openxmlformats.org/drawingml/2006/table">
            <a:tbl>
              <a:tblPr>
                <a:tableStyleId>{5C22544A-7EE6-4342-B048-85BDC9FD1C3A}</a:tableStyleId>
              </a:tblPr>
              <a:tblGrid>
                <a:gridCol w="1081768"/>
                <a:gridCol w="1081768"/>
                <a:gridCol w="1081768"/>
                <a:gridCol w="1081768"/>
                <a:gridCol w="1081768"/>
                <a:gridCol w="1081768"/>
                <a:gridCol w="1081768"/>
              </a:tblGrid>
              <a:tr h="729615">
                <a:tc>
                  <a:txBody>
                    <a:bodyPr/>
                    <a:lstStyle/>
                    <a:p>
                      <a:pPr algn="ctr" fontAlgn="b"/>
                      <a:r>
                        <a:rPr lang="hr-HR" sz="1400" b="1" i="0" u="none" strike="noStrike" dirty="0" smtClean="0">
                          <a:solidFill>
                            <a:schemeClr val="tx2">
                              <a:lumMod val="75000"/>
                            </a:schemeClr>
                          </a:solidFill>
                          <a:effectLst>
                            <a:outerShdw blurRad="38100" dist="38100" dir="2700000" algn="tl">
                              <a:srgbClr val="000000">
                                <a:alpha val="43137"/>
                              </a:srgbClr>
                            </a:outerShdw>
                          </a:effectLst>
                          <a:latin typeface="Calibri"/>
                        </a:rPr>
                        <a:t>O. T.</a:t>
                      </a:r>
                    </a:p>
                  </a:txBody>
                  <a:tcPr marL="9525" marR="9525" marT="9525" marB="0" anchor="ctr">
                    <a:solidFill>
                      <a:schemeClr val="accent1">
                        <a:tint val="20000"/>
                      </a:schemeClr>
                    </a:solidFill>
                  </a:tcPr>
                </a:tc>
                <a:tc>
                  <a:txBody>
                    <a:bodyPr/>
                    <a:lstStyle/>
                    <a:p>
                      <a:pPr algn="ctr" fontAlgn="b"/>
                      <a:r>
                        <a:rPr lang="en-US" sz="1400" b="1" u="none" strike="noStrike" dirty="0">
                          <a:solidFill>
                            <a:schemeClr val="tx2">
                              <a:lumMod val="75000"/>
                            </a:schemeClr>
                          </a:solidFill>
                          <a:effectLst>
                            <a:outerShdw blurRad="38100" dist="38100" dir="2700000" algn="tl">
                              <a:srgbClr val="000000">
                                <a:alpha val="43137"/>
                              </a:srgbClr>
                            </a:outerShdw>
                          </a:effectLst>
                        </a:rPr>
                        <a:t>PM10</a:t>
                      </a:r>
                      <a:endParaRPr lang="en-US" sz="1400" b="1" i="0" u="none" strike="noStrike" dirty="0">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tc>
                  <a:txBody>
                    <a:bodyPr/>
                    <a:lstStyle/>
                    <a:p>
                      <a:pPr algn="ctr" fontAlgn="b"/>
                      <a:r>
                        <a:rPr lang="en-US" sz="1400" b="1" u="none" strike="noStrike" dirty="0">
                          <a:solidFill>
                            <a:schemeClr val="tx2">
                              <a:lumMod val="75000"/>
                            </a:schemeClr>
                          </a:solidFill>
                          <a:effectLst>
                            <a:outerShdw blurRad="38100" dist="38100" dir="2700000" algn="tl">
                              <a:srgbClr val="000000">
                                <a:alpha val="43137"/>
                              </a:srgbClr>
                            </a:outerShdw>
                          </a:effectLst>
                        </a:rPr>
                        <a:t>SO2</a:t>
                      </a:r>
                      <a:endParaRPr lang="en-US" sz="1400" b="1" i="0" u="none" strike="noStrike" dirty="0">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tc>
                  <a:txBody>
                    <a:bodyPr/>
                    <a:lstStyle/>
                    <a:p>
                      <a:pPr algn="ctr" fontAlgn="b"/>
                      <a:r>
                        <a:rPr lang="en-US" sz="1400" b="1" u="none" strike="noStrike" dirty="0">
                          <a:solidFill>
                            <a:schemeClr val="tx2">
                              <a:lumMod val="75000"/>
                            </a:schemeClr>
                          </a:solidFill>
                          <a:effectLst>
                            <a:outerShdw blurRad="38100" dist="38100" dir="2700000" algn="tl">
                              <a:srgbClr val="000000">
                                <a:alpha val="43137"/>
                              </a:srgbClr>
                            </a:outerShdw>
                          </a:effectLst>
                        </a:rPr>
                        <a:t>NO2</a:t>
                      </a:r>
                      <a:endParaRPr lang="en-US" sz="1400" b="1" i="0" u="none" strike="noStrike" dirty="0">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tc>
                  <a:txBody>
                    <a:bodyPr/>
                    <a:lstStyle/>
                    <a:p>
                      <a:pPr algn="ctr" fontAlgn="b"/>
                      <a:r>
                        <a:rPr lang="en-US" sz="1400" b="1" u="none" strike="noStrike">
                          <a:solidFill>
                            <a:schemeClr val="tx2">
                              <a:lumMod val="75000"/>
                            </a:schemeClr>
                          </a:solidFill>
                          <a:effectLst>
                            <a:outerShdw blurRad="38100" dist="38100" dir="2700000" algn="tl">
                              <a:srgbClr val="000000">
                                <a:alpha val="43137"/>
                              </a:srgbClr>
                            </a:outerShdw>
                          </a:effectLst>
                        </a:rPr>
                        <a:t>H2S</a:t>
                      </a:r>
                      <a:endParaRPr lang="en-US" sz="1400" b="1" i="0" u="none" strike="noStrike">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tc>
                  <a:txBody>
                    <a:bodyPr/>
                    <a:lstStyle/>
                    <a:p>
                      <a:pPr algn="ctr" fontAlgn="b"/>
                      <a:r>
                        <a:rPr lang="en-US" sz="1400" b="1" u="none" strike="noStrike">
                          <a:solidFill>
                            <a:schemeClr val="tx2">
                              <a:lumMod val="75000"/>
                            </a:schemeClr>
                          </a:solidFill>
                          <a:effectLst>
                            <a:outerShdw blurRad="38100" dist="38100" dir="2700000" algn="tl">
                              <a:srgbClr val="000000">
                                <a:alpha val="43137"/>
                              </a:srgbClr>
                            </a:outerShdw>
                          </a:effectLst>
                        </a:rPr>
                        <a:t>R-SH</a:t>
                      </a:r>
                      <a:endParaRPr lang="en-US" sz="1400" b="1" i="0" u="none" strike="noStrike">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tc>
                  <a:txBody>
                    <a:bodyPr/>
                    <a:lstStyle/>
                    <a:p>
                      <a:pPr algn="ctr" fontAlgn="b"/>
                      <a:r>
                        <a:rPr lang="en-US" sz="1400" b="1" u="none" strike="noStrike">
                          <a:solidFill>
                            <a:schemeClr val="tx2">
                              <a:lumMod val="75000"/>
                            </a:schemeClr>
                          </a:solidFill>
                          <a:effectLst>
                            <a:outerShdw blurRad="38100" dist="38100" dir="2700000" algn="tl">
                              <a:srgbClr val="000000">
                                <a:alpha val="43137"/>
                              </a:srgbClr>
                            </a:outerShdw>
                          </a:effectLst>
                        </a:rPr>
                        <a:t>NH3</a:t>
                      </a:r>
                      <a:endParaRPr lang="en-US" sz="1400" b="1" i="0" u="none" strike="noStrike">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tr>
              <a:tr h="729615">
                <a:tc>
                  <a:txBody>
                    <a:bodyPr/>
                    <a:lstStyle/>
                    <a:p>
                      <a:pPr algn="ctr" fontAlgn="b"/>
                      <a:r>
                        <a:rPr lang="hr-HR" sz="1400" b="1" i="0" u="none" strike="noStrike" dirty="0" smtClean="0">
                          <a:solidFill>
                            <a:schemeClr val="tx2">
                              <a:lumMod val="75000"/>
                            </a:schemeClr>
                          </a:solidFill>
                          <a:effectLst>
                            <a:outerShdw blurRad="38100" dist="38100" dir="2700000" algn="tl">
                              <a:srgbClr val="000000">
                                <a:alpha val="43137"/>
                              </a:srgbClr>
                            </a:outerShdw>
                          </a:effectLst>
                          <a:latin typeface="Calibri"/>
                        </a:rPr>
                        <a:t>MVP</a:t>
                      </a:r>
                      <a:endParaRPr lang="en-US" sz="1400" b="1" i="0" u="none" strike="noStrike" dirty="0">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tc>
                  <a:txBody>
                    <a:bodyPr/>
                    <a:lstStyle/>
                    <a:p>
                      <a:pPr algn="ctr" fontAlgn="b"/>
                      <a:r>
                        <a:rPr lang="en-US" sz="1400" b="1" u="none" strike="noStrike" dirty="0">
                          <a:solidFill>
                            <a:schemeClr val="tx2">
                              <a:lumMod val="75000"/>
                            </a:schemeClr>
                          </a:solidFill>
                          <a:effectLst>
                            <a:outerShdw blurRad="38100" dist="38100" dir="2700000" algn="tl">
                              <a:srgbClr val="000000">
                                <a:alpha val="43137"/>
                              </a:srgbClr>
                            </a:outerShdw>
                          </a:effectLst>
                        </a:rPr>
                        <a:t>365</a:t>
                      </a:r>
                      <a:endParaRPr lang="en-US" sz="1400" b="1" i="0" u="none" strike="noStrike" dirty="0">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tc>
                  <a:txBody>
                    <a:bodyPr/>
                    <a:lstStyle/>
                    <a:p>
                      <a:pPr algn="ctr" fontAlgn="b"/>
                      <a:r>
                        <a:rPr lang="en-US" sz="1400" b="1" u="none" strike="noStrike" dirty="0">
                          <a:solidFill>
                            <a:schemeClr val="tx2">
                              <a:lumMod val="75000"/>
                            </a:schemeClr>
                          </a:solidFill>
                          <a:effectLst>
                            <a:outerShdw blurRad="38100" dist="38100" dir="2700000" algn="tl">
                              <a:srgbClr val="000000">
                                <a:alpha val="43137"/>
                              </a:srgbClr>
                            </a:outerShdw>
                          </a:effectLst>
                        </a:rPr>
                        <a:t>365</a:t>
                      </a:r>
                      <a:endParaRPr lang="en-US" sz="1400" b="1" i="0" u="none" strike="noStrike" dirty="0">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tc>
                  <a:txBody>
                    <a:bodyPr/>
                    <a:lstStyle/>
                    <a:p>
                      <a:pPr algn="ctr" fontAlgn="b"/>
                      <a:r>
                        <a:rPr lang="en-US" sz="1400" b="1" u="none" strike="noStrike" dirty="0">
                          <a:solidFill>
                            <a:schemeClr val="tx2">
                              <a:lumMod val="75000"/>
                            </a:schemeClr>
                          </a:solidFill>
                          <a:effectLst>
                            <a:outerShdw blurRad="38100" dist="38100" dir="2700000" algn="tl">
                              <a:srgbClr val="000000">
                                <a:alpha val="43137"/>
                              </a:srgbClr>
                            </a:outerShdw>
                          </a:effectLst>
                        </a:rPr>
                        <a:t>8760</a:t>
                      </a:r>
                      <a:endParaRPr lang="en-US" sz="1400" b="1" i="0" u="none" strike="noStrike" dirty="0">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tc>
                  <a:txBody>
                    <a:bodyPr/>
                    <a:lstStyle/>
                    <a:p>
                      <a:pPr algn="ctr" fontAlgn="b"/>
                      <a:r>
                        <a:rPr lang="en-US" sz="1400" b="1" u="none" strike="noStrike" dirty="0">
                          <a:solidFill>
                            <a:schemeClr val="tx2">
                              <a:lumMod val="75000"/>
                            </a:schemeClr>
                          </a:solidFill>
                          <a:effectLst>
                            <a:outerShdw blurRad="38100" dist="38100" dir="2700000" algn="tl">
                              <a:srgbClr val="000000">
                                <a:alpha val="43137"/>
                              </a:srgbClr>
                            </a:outerShdw>
                          </a:effectLst>
                        </a:rPr>
                        <a:t>365</a:t>
                      </a:r>
                      <a:endParaRPr lang="en-US" sz="1400" b="1" i="0" u="none" strike="noStrike" dirty="0">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tc>
                  <a:txBody>
                    <a:bodyPr/>
                    <a:lstStyle/>
                    <a:p>
                      <a:pPr algn="ctr" fontAlgn="b"/>
                      <a:r>
                        <a:rPr lang="en-US" sz="1400" b="1" u="none" strike="noStrike" dirty="0">
                          <a:solidFill>
                            <a:schemeClr val="tx2">
                              <a:lumMod val="75000"/>
                            </a:schemeClr>
                          </a:solidFill>
                          <a:effectLst>
                            <a:outerShdw blurRad="38100" dist="38100" dir="2700000" algn="tl">
                              <a:srgbClr val="000000">
                                <a:alpha val="43137"/>
                              </a:srgbClr>
                            </a:outerShdw>
                          </a:effectLst>
                        </a:rPr>
                        <a:t>365</a:t>
                      </a:r>
                      <a:endParaRPr lang="en-US" sz="1400" b="1" i="0" u="none" strike="noStrike" dirty="0">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tc>
                  <a:txBody>
                    <a:bodyPr/>
                    <a:lstStyle/>
                    <a:p>
                      <a:pPr algn="ctr" fontAlgn="b"/>
                      <a:r>
                        <a:rPr lang="en-US" sz="1400" b="1" u="none" strike="noStrike" dirty="0">
                          <a:solidFill>
                            <a:schemeClr val="tx2">
                              <a:lumMod val="75000"/>
                            </a:schemeClr>
                          </a:solidFill>
                          <a:effectLst>
                            <a:outerShdw blurRad="38100" dist="38100" dir="2700000" algn="tl">
                              <a:srgbClr val="000000">
                                <a:alpha val="43137"/>
                              </a:srgbClr>
                            </a:outerShdw>
                          </a:effectLst>
                        </a:rPr>
                        <a:t>365</a:t>
                      </a:r>
                      <a:endParaRPr lang="en-US" sz="1400" b="1" i="0" u="none" strike="noStrike" dirty="0">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tr>
              <a:tr h="729615">
                <a:tc>
                  <a:txBody>
                    <a:bodyPr/>
                    <a:lstStyle/>
                    <a:p>
                      <a:pPr algn="ctr" fontAlgn="b"/>
                      <a:r>
                        <a:rPr lang="hr-HR" sz="1400" b="1" i="0" u="none" strike="noStrike" dirty="0" smtClean="0">
                          <a:solidFill>
                            <a:schemeClr val="tx2">
                              <a:lumMod val="75000"/>
                            </a:schemeClr>
                          </a:solidFill>
                          <a:effectLst>
                            <a:outerShdw blurRad="38100" dist="38100" dir="2700000" algn="tl">
                              <a:srgbClr val="000000">
                                <a:alpha val="43137"/>
                              </a:srgbClr>
                            </a:outerShdw>
                          </a:effectLst>
                          <a:latin typeface="Calibri"/>
                        </a:rPr>
                        <a:t>MVP - DBP</a:t>
                      </a:r>
                      <a:endParaRPr lang="en-US" sz="1400" b="1" i="0" u="none" strike="noStrike" dirty="0">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tc>
                  <a:txBody>
                    <a:bodyPr/>
                    <a:lstStyle/>
                    <a:p>
                      <a:pPr algn="ctr" fontAlgn="b"/>
                      <a:r>
                        <a:rPr lang="en-US" sz="1400" b="1" u="none" strike="noStrike" dirty="0">
                          <a:solidFill>
                            <a:schemeClr val="tx2">
                              <a:lumMod val="75000"/>
                            </a:schemeClr>
                          </a:solidFill>
                          <a:effectLst>
                            <a:outerShdw blurRad="38100" dist="38100" dir="2700000" algn="tl">
                              <a:srgbClr val="000000">
                                <a:alpha val="43137"/>
                              </a:srgbClr>
                            </a:outerShdw>
                          </a:effectLst>
                        </a:rPr>
                        <a:t>330</a:t>
                      </a:r>
                      <a:endParaRPr lang="en-US" sz="1400" b="1" i="0" u="none" strike="noStrike" dirty="0">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tc>
                  <a:txBody>
                    <a:bodyPr/>
                    <a:lstStyle/>
                    <a:p>
                      <a:pPr algn="ctr" fontAlgn="b"/>
                      <a:r>
                        <a:rPr lang="en-US" sz="1400" b="1" u="none" strike="noStrike" dirty="0">
                          <a:solidFill>
                            <a:schemeClr val="tx2">
                              <a:lumMod val="75000"/>
                            </a:schemeClr>
                          </a:solidFill>
                          <a:effectLst>
                            <a:outerShdw blurRad="38100" dist="38100" dir="2700000" algn="tl">
                              <a:srgbClr val="000000">
                                <a:alpha val="43137"/>
                              </a:srgbClr>
                            </a:outerShdw>
                          </a:effectLst>
                        </a:rPr>
                        <a:t>362</a:t>
                      </a:r>
                      <a:endParaRPr lang="en-US" sz="1400" b="1" i="0" u="none" strike="noStrike" dirty="0">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tc>
                  <a:txBody>
                    <a:bodyPr/>
                    <a:lstStyle/>
                    <a:p>
                      <a:pPr algn="ctr" fontAlgn="b"/>
                      <a:r>
                        <a:rPr lang="en-US" sz="1400" b="1" u="none" strike="noStrike" dirty="0">
                          <a:solidFill>
                            <a:schemeClr val="tx2">
                              <a:lumMod val="75000"/>
                            </a:schemeClr>
                          </a:solidFill>
                          <a:effectLst>
                            <a:outerShdw blurRad="38100" dist="38100" dir="2700000" algn="tl">
                              <a:srgbClr val="000000">
                                <a:alpha val="43137"/>
                              </a:srgbClr>
                            </a:outerShdw>
                          </a:effectLst>
                        </a:rPr>
                        <a:t>8742</a:t>
                      </a:r>
                      <a:endParaRPr lang="en-US" sz="1400" b="1" i="0" u="none" strike="noStrike" dirty="0">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tc>
                  <a:txBody>
                    <a:bodyPr/>
                    <a:lstStyle/>
                    <a:p>
                      <a:pPr algn="ctr" fontAlgn="b"/>
                      <a:r>
                        <a:rPr lang="en-US" sz="1400" b="1" u="none" strike="noStrike" dirty="0">
                          <a:solidFill>
                            <a:schemeClr val="tx2">
                              <a:lumMod val="75000"/>
                            </a:schemeClr>
                          </a:solidFill>
                          <a:effectLst>
                            <a:outerShdw blurRad="38100" dist="38100" dir="2700000" algn="tl">
                              <a:srgbClr val="000000">
                                <a:alpha val="43137"/>
                              </a:srgbClr>
                            </a:outerShdw>
                          </a:effectLst>
                        </a:rPr>
                        <a:t>358</a:t>
                      </a:r>
                      <a:endParaRPr lang="en-US" sz="1400" b="1" i="0" u="none" strike="noStrike" dirty="0">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tc>
                  <a:txBody>
                    <a:bodyPr/>
                    <a:lstStyle/>
                    <a:p>
                      <a:pPr algn="ctr" fontAlgn="b"/>
                      <a:r>
                        <a:rPr lang="en-US" sz="1400" b="1" u="none" strike="noStrike" dirty="0">
                          <a:solidFill>
                            <a:schemeClr val="tx2">
                              <a:lumMod val="75000"/>
                            </a:schemeClr>
                          </a:solidFill>
                          <a:effectLst>
                            <a:outerShdw blurRad="38100" dist="38100" dir="2700000" algn="tl">
                              <a:srgbClr val="000000">
                                <a:alpha val="43137"/>
                              </a:srgbClr>
                            </a:outerShdw>
                          </a:effectLst>
                        </a:rPr>
                        <a:t>358</a:t>
                      </a:r>
                      <a:endParaRPr lang="en-US" sz="1400" b="1" i="0" u="none" strike="noStrike" dirty="0">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tc>
                  <a:txBody>
                    <a:bodyPr/>
                    <a:lstStyle/>
                    <a:p>
                      <a:pPr algn="ctr" fontAlgn="b"/>
                      <a:r>
                        <a:rPr lang="en-US" sz="1400" b="1" u="none" strike="noStrike" dirty="0">
                          <a:solidFill>
                            <a:schemeClr val="tx2">
                              <a:lumMod val="75000"/>
                            </a:schemeClr>
                          </a:solidFill>
                          <a:effectLst>
                            <a:outerShdw blurRad="38100" dist="38100" dir="2700000" algn="tl">
                              <a:srgbClr val="000000">
                                <a:alpha val="43137"/>
                              </a:srgbClr>
                            </a:outerShdw>
                          </a:effectLst>
                        </a:rPr>
                        <a:t>358</a:t>
                      </a:r>
                      <a:endParaRPr lang="en-US" sz="1400" b="1" i="0" u="none" strike="noStrike" dirty="0">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tr>
              <a:tr h="729615">
                <a:tc>
                  <a:txBody>
                    <a:bodyPr/>
                    <a:lstStyle/>
                    <a:p>
                      <a:pPr algn="ctr" fontAlgn="b"/>
                      <a:r>
                        <a:rPr lang="hr-HR" sz="1400" b="1" i="0" u="none" strike="noStrike" dirty="0" smtClean="0">
                          <a:solidFill>
                            <a:schemeClr val="tx2">
                              <a:lumMod val="75000"/>
                            </a:schemeClr>
                          </a:solidFill>
                          <a:effectLst>
                            <a:outerShdw blurRad="38100" dist="38100" dir="2700000" algn="tl">
                              <a:srgbClr val="000000">
                                <a:alpha val="43137"/>
                              </a:srgbClr>
                            </a:outerShdw>
                          </a:effectLst>
                          <a:latin typeface="Calibri"/>
                        </a:rPr>
                        <a:t>PERCENTIL</a:t>
                      </a:r>
                      <a:endParaRPr lang="en-US" sz="1400" b="1" i="0" u="none" strike="noStrike" dirty="0">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tc>
                  <a:txBody>
                    <a:bodyPr/>
                    <a:lstStyle/>
                    <a:p>
                      <a:pPr algn="ctr" fontAlgn="b"/>
                      <a:r>
                        <a:rPr lang="en-US" sz="1400" b="1" u="none" strike="noStrike">
                          <a:solidFill>
                            <a:schemeClr val="tx2">
                              <a:lumMod val="75000"/>
                            </a:schemeClr>
                          </a:solidFill>
                          <a:effectLst>
                            <a:outerShdw blurRad="38100" dist="38100" dir="2700000" algn="tl">
                              <a:srgbClr val="000000">
                                <a:alpha val="43137"/>
                              </a:srgbClr>
                            </a:outerShdw>
                          </a:effectLst>
                        </a:rPr>
                        <a:t>0,904</a:t>
                      </a:r>
                      <a:endParaRPr lang="en-US" sz="1400" b="1" i="0" u="none" strike="noStrike">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tc>
                  <a:txBody>
                    <a:bodyPr/>
                    <a:lstStyle/>
                    <a:p>
                      <a:pPr algn="ctr" fontAlgn="b"/>
                      <a:r>
                        <a:rPr lang="en-US" sz="1400" b="1" u="none" strike="noStrike">
                          <a:solidFill>
                            <a:schemeClr val="tx2">
                              <a:lumMod val="75000"/>
                            </a:schemeClr>
                          </a:solidFill>
                          <a:effectLst>
                            <a:outerShdw blurRad="38100" dist="38100" dir="2700000" algn="tl">
                              <a:srgbClr val="000000">
                                <a:alpha val="43137"/>
                              </a:srgbClr>
                            </a:outerShdw>
                          </a:effectLst>
                        </a:rPr>
                        <a:t>0,992</a:t>
                      </a:r>
                      <a:endParaRPr lang="en-US" sz="1400" b="1" i="0" u="none" strike="noStrike">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tc>
                  <a:txBody>
                    <a:bodyPr/>
                    <a:lstStyle/>
                    <a:p>
                      <a:pPr algn="ctr" fontAlgn="b"/>
                      <a:r>
                        <a:rPr lang="en-US" sz="1400" b="1" u="none" strike="noStrike" dirty="0">
                          <a:solidFill>
                            <a:schemeClr val="tx2">
                              <a:lumMod val="75000"/>
                            </a:schemeClr>
                          </a:solidFill>
                          <a:effectLst>
                            <a:outerShdw blurRad="38100" dist="38100" dir="2700000" algn="tl">
                              <a:srgbClr val="000000">
                                <a:alpha val="43137"/>
                              </a:srgbClr>
                            </a:outerShdw>
                          </a:effectLst>
                        </a:rPr>
                        <a:t>0,998</a:t>
                      </a:r>
                      <a:endParaRPr lang="en-US" sz="1400" b="1" i="0" u="none" strike="noStrike" dirty="0">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tc>
                  <a:txBody>
                    <a:bodyPr/>
                    <a:lstStyle/>
                    <a:p>
                      <a:pPr algn="ctr" fontAlgn="b"/>
                      <a:r>
                        <a:rPr lang="en-US" sz="1400" b="1" u="none" strike="noStrike">
                          <a:solidFill>
                            <a:schemeClr val="tx2">
                              <a:lumMod val="75000"/>
                            </a:schemeClr>
                          </a:solidFill>
                          <a:effectLst>
                            <a:outerShdw blurRad="38100" dist="38100" dir="2700000" algn="tl">
                              <a:srgbClr val="000000">
                                <a:alpha val="43137"/>
                              </a:srgbClr>
                            </a:outerShdw>
                          </a:effectLst>
                        </a:rPr>
                        <a:t>0,981</a:t>
                      </a:r>
                      <a:endParaRPr lang="en-US" sz="1400" b="1" i="0" u="none" strike="noStrike">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tc>
                  <a:txBody>
                    <a:bodyPr/>
                    <a:lstStyle/>
                    <a:p>
                      <a:pPr algn="ctr" fontAlgn="b"/>
                      <a:r>
                        <a:rPr lang="en-US" sz="1400" b="1" u="none" strike="noStrike" dirty="0">
                          <a:solidFill>
                            <a:schemeClr val="tx2">
                              <a:lumMod val="75000"/>
                            </a:schemeClr>
                          </a:solidFill>
                          <a:effectLst>
                            <a:outerShdw blurRad="38100" dist="38100" dir="2700000" algn="tl">
                              <a:srgbClr val="000000">
                                <a:alpha val="43137"/>
                              </a:srgbClr>
                            </a:outerShdw>
                          </a:effectLst>
                        </a:rPr>
                        <a:t>0,981</a:t>
                      </a:r>
                      <a:endParaRPr lang="en-US" sz="1400" b="1" i="0" u="none" strike="noStrike" dirty="0">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tc>
                  <a:txBody>
                    <a:bodyPr/>
                    <a:lstStyle/>
                    <a:p>
                      <a:pPr algn="ctr" fontAlgn="b"/>
                      <a:r>
                        <a:rPr lang="en-US" sz="1400" b="1" u="none" strike="noStrike" dirty="0">
                          <a:solidFill>
                            <a:schemeClr val="tx2">
                              <a:lumMod val="75000"/>
                            </a:schemeClr>
                          </a:solidFill>
                          <a:effectLst>
                            <a:outerShdw blurRad="38100" dist="38100" dir="2700000" algn="tl">
                              <a:srgbClr val="000000">
                                <a:alpha val="43137"/>
                              </a:srgbClr>
                            </a:outerShdw>
                          </a:effectLst>
                        </a:rPr>
                        <a:t>0,981</a:t>
                      </a:r>
                      <a:endParaRPr lang="en-US" sz="1400" b="1" i="0" u="none" strike="noStrike" dirty="0">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tr>
              <a:tr h="729615">
                <a:tc>
                  <a:txBody>
                    <a:bodyPr/>
                    <a:lstStyle/>
                    <a:p>
                      <a:pPr algn="ctr" fontAlgn="b"/>
                      <a:r>
                        <a:rPr lang="hr-HR" sz="1400" b="1" i="0" u="none" strike="noStrike" dirty="0" smtClean="0">
                          <a:solidFill>
                            <a:schemeClr val="tx2">
                              <a:lumMod val="75000"/>
                            </a:schemeClr>
                          </a:solidFill>
                          <a:effectLst>
                            <a:outerShdw blurRad="38100" dist="38100" dir="2700000" algn="tl">
                              <a:srgbClr val="000000">
                                <a:alpha val="43137"/>
                              </a:srgbClr>
                            </a:outerShdw>
                          </a:effectLst>
                          <a:latin typeface="Calibri"/>
                        </a:rPr>
                        <a:t>Ne smije preći</a:t>
                      </a:r>
                    </a:p>
                    <a:p>
                      <a:pPr algn="ctr" fontAlgn="b"/>
                      <a:endParaRPr lang="en-US" sz="1400" b="1" i="0" u="none" strike="noStrike" dirty="0">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tc>
                  <a:txBody>
                    <a:bodyPr/>
                    <a:lstStyle/>
                    <a:p>
                      <a:pPr algn="ctr" fontAlgn="b"/>
                      <a:r>
                        <a:rPr lang="hr-HR" sz="1400" b="1" i="0" u="none" strike="noStrike" dirty="0" smtClean="0">
                          <a:solidFill>
                            <a:schemeClr val="tx2">
                              <a:lumMod val="75000"/>
                            </a:schemeClr>
                          </a:solidFill>
                          <a:effectLst>
                            <a:outerShdw blurRad="38100" dist="38100" dir="2700000" algn="tl">
                              <a:srgbClr val="000000">
                                <a:alpha val="43137"/>
                              </a:srgbClr>
                            </a:outerShdw>
                          </a:effectLst>
                          <a:latin typeface="Calibri"/>
                        </a:rPr>
                        <a:t>50</a:t>
                      </a:r>
                      <a:endParaRPr lang="en-US" sz="1400" b="1" i="0" u="none" strike="noStrike" dirty="0">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tc>
                  <a:txBody>
                    <a:bodyPr/>
                    <a:lstStyle/>
                    <a:p>
                      <a:pPr algn="ctr" fontAlgn="b"/>
                      <a:r>
                        <a:rPr lang="hr-HR" sz="1400" b="1" i="0" u="none" strike="noStrike" dirty="0" smtClean="0">
                          <a:solidFill>
                            <a:schemeClr val="tx2">
                              <a:lumMod val="75000"/>
                            </a:schemeClr>
                          </a:solidFill>
                          <a:effectLst>
                            <a:outerShdw blurRad="38100" dist="38100" dir="2700000" algn="tl">
                              <a:srgbClr val="000000">
                                <a:alpha val="43137"/>
                              </a:srgbClr>
                            </a:outerShdw>
                          </a:effectLst>
                          <a:latin typeface="Calibri"/>
                        </a:rPr>
                        <a:t>125</a:t>
                      </a:r>
                      <a:endParaRPr lang="en-US" sz="1400" b="1" i="0" u="none" strike="noStrike" dirty="0">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tc>
                  <a:txBody>
                    <a:bodyPr/>
                    <a:lstStyle/>
                    <a:p>
                      <a:pPr algn="ctr" fontAlgn="b"/>
                      <a:r>
                        <a:rPr lang="hr-HR" sz="1400" b="1" i="0" u="none" strike="noStrike" dirty="0" smtClean="0">
                          <a:solidFill>
                            <a:schemeClr val="tx2">
                              <a:lumMod val="75000"/>
                            </a:schemeClr>
                          </a:solidFill>
                          <a:effectLst>
                            <a:outerShdw blurRad="38100" dist="38100" dir="2700000" algn="tl">
                              <a:srgbClr val="000000">
                                <a:alpha val="43137"/>
                              </a:srgbClr>
                            </a:outerShdw>
                          </a:effectLst>
                          <a:latin typeface="Calibri"/>
                        </a:rPr>
                        <a:t>200</a:t>
                      </a:r>
                      <a:endParaRPr lang="en-US" sz="1400" b="1" i="0" u="none" strike="noStrike" dirty="0">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tc>
                  <a:txBody>
                    <a:bodyPr/>
                    <a:lstStyle/>
                    <a:p>
                      <a:pPr algn="ctr" fontAlgn="b"/>
                      <a:r>
                        <a:rPr lang="hr-HR" sz="1400" b="1" i="0" u="none" strike="noStrike" dirty="0" smtClean="0">
                          <a:solidFill>
                            <a:schemeClr val="tx2">
                              <a:lumMod val="75000"/>
                            </a:schemeClr>
                          </a:solidFill>
                          <a:effectLst>
                            <a:outerShdw blurRad="38100" dist="38100" dir="2700000" algn="tl">
                              <a:srgbClr val="000000">
                                <a:alpha val="43137"/>
                              </a:srgbClr>
                            </a:outerShdw>
                          </a:effectLst>
                          <a:latin typeface="Calibri"/>
                        </a:rPr>
                        <a:t>5</a:t>
                      </a:r>
                      <a:endParaRPr lang="en-US" sz="1400" b="1" i="0" u="none" strike="noStrike" dirty="0">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tc>
                  <a:txBody>
                    <a:bodyPr/>
                    <a:lstStyle/>
                    <a:p>
                      <a:pPr algn="ctr" fontAlgn="b"/>
                      <a:r>
                        <a:rPr lang="hr-HR" sz="1400" b="1" i="0" u="none" strike="noStrike" dirty="0" smtClean="0">
                          <a:solidFill>
                            <a:schemeClr val="tx2">
                              <a:lumMod val="75000"/>
                            </a:schemeClr>
                          </a:solidFill>
                          <a:effectLst>
                            <a:outerShdw blurRad="38100" dist="38100" dir="2700000" algn="tl">
                              <a:srgbClr val="000000">
                                <a:alpha val="43137"/>
                              </a:srgbClr>
                            </a:outerShdw>
                          </a:effectLst>
                          <a:latin typeface="Calibri"/>
                        </a:rPr>
                        <a:t>30</a:t>
                      </a:r>
                      <a:endParaRPr lang="en-US" sz="1400" b="1" i="0" u="none" strike="noStrike" dirty="0">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tc>
                  <a:txBody>
                    <a:bodyPr/>
                    <a:lstStyle/>
                    <a:p>
                      <a:pPr algn="ctr" fontAlgn="b"/>
                      <a:r>
                        <a:rPr lang="hr-HR" sz="1400" b="1" i="0" u="none" strike="noStrike" dirty="0" smtClean="0">
                          <a:solidFill>
                            <a:schemeClr val="tx2">
                              <a:lumMod val="75000"/>
                            </a:schemeClr>
                          </a:solidFill>
                          <a:effectLst>
                            <a:outerShdw blurRad="38100" dist="38100" dir="2700000" algn="tl">
                              <a:srgbClr val="000000">
                                <a:alpha val="43137"/>
                              </a:srgbClr>
                            </a:outerShdw>
                          </a:effectLst>
                          <a:latin typeface="Calibri"/>
                        </a:rPr>
                        <a:t>100</a:t>
                      </a:r>
                      <a:endParaRPr lang="en-US" sz="1400" b="1" i="0" u="none" strike="noStrike" dirty="0">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tr>
            </a:tbl>
          </a:graphicData>
        </a:graphic>
      </p:graphicFrame>
      <p:sp>
        <p:nvSpPr>
          <p:cNvPr id="9" name="TextBox 8"/>
          <p:cNvSpPr txBox="1"/>
          <p:nvPr/>
        </p:nvSpPr>
        <p:spPr>
          <a:xfrm>
            <a:off x="1123950" y="5448299"/>
            <a:ext cx="6943725" cy="461665"/>
          </a:xfrm>
          <a:prstGeom prst="rect">
            <a:avLst/>
          </a:prstGeom>
          <a:noFill/>
        </p:spPr>
        <p:txBody>
          <a:bodyPr wrap="square" rtlCol="0">
            <a:spAutoFit/>
          </a:bodyPr>
          <a:lstStyle/>
          <a:p>
            <a:r>
              <a:rPr lang="hr-HR" sz="2400" b="1" dirty="0">
                <a:solidFill>
                  <a:schemeClr val="accent1">
                    <a:lumMod val="75000"/>
                  </a:schemeClr>
                </a:solidFill>
              </a:rPr>
              <a:t>Primjer </a:t>
            </a:r>
            <a:r>
              <a:rPr lang="hr-HR" sz="2400" b="1" dirty="0" smtClean="0">
                <a:solidFill>
                  <a:schemeClr val="accent1">
                    <a:lumMod val="75000"/>
                  </a:schemeClr>
                </a:solidFill>
              </a:rPr>
              <a:t>popodne.</a:t>
            </a:r>
            <a:endParaRPr lang="en-US" sz="2400" b="1" dirty="0">
              <a:solidFill>
                <a:schemeClr val="accent1">
                  <a:lumMod val="75000"/>
                </a:schemeClr>
              </a:solidFill>
            </a:endParaRPr>
          </a:p>
        </p:txBody>
      </p:sp>
    </p:spTree>
    <p:extLst>
      <p:ext uri="{BB962C8B-B14F-4D97-AF65-F5344CB8AC3E}">
        <p14:creationId xmlns:p14="http://schemas.microsoft.com/office/powerpoint/2010/main" val="517704015"/>
      </p:ext>
    </p:extLst>
  </p:cSld>
  <p:clrMapOvr>
    <a:masterClrMapping/>
  </p:clrMapOvr>
  <p:transition spd="med">
    <p:fade thruBlk="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4.2 ORGANIZACIJSKA STRUKTURA </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381001" y="2266950"/>
            <a:ext cx="8477250" cy="2308324"/>
          </a:xfrm>
          <a:prstGeom prst="rect">
            <a:avLst/>
          </a:prstGeom>
          <a:noFill/>
        </p:spPr>
        <p:txBody>
          <a:bodyPr wrap="square" rtlCol="0">
            <a:spAutoFit/>
          </a:bodyPr>
          <a:lstStyle/>
          <a:p>
            <a:r>
              <a:rPr lang="hr-HR" sz="2400" b="1" dirty="0" smtClean="0">
                <a:solidFill>
                  <a:schemeClr val="accent1">
                    <a:lumMod val="75000"/>
                  </a:schemeClr>
                </a:solidFill>
              </a:rPr>
              <a:t>Da bi se zaštitili instrumenti od vremenskih neprilika, a izbjeglo zidanje velikog broja malih laboratorija, instrumenti će se smjestiti u skloništa koja će osigurati primjerene uvjete za rad instrumenata te će se tako stvoriti postaje za praćenje kvalitete zraka. Svaka postaja sadržavat će instrumente za mjerenje onih polutanata za koje se žele izmjeriti koncentracije u zraku.</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493713"/>
            <a:ext cx="91440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4.5 MJERENJA POSEBNE NAMJENE (INDUSTRIJSKE MREŽE)</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4" name="TextBox 3"/>
          <p:cNvSpPr txBox="1"/>
          <p:nvPr/>
        </p:nvSpPr>
        <p:spPr>
          <a:xfrm>
            <a:off x="542925" y="1739281"/>
            <a:ext cx="8131056" cy="3508653"/>
          </a:xfrm>
          <a:prstGeom prst="rect">
            <a:avLst/>
          </a:prstGeom>
          <a:noFill/>
        </p:spPr>
        <p:txBody>
          <a:bodyPr wrap="square" rtlCol="0">
            <a:spAutoFit/>
          </a:bodyPr>
          <a:lstStyle/>
          <a:p>
            <a:r>
              <a:rPr lang="hr-HR" sz="2400" b="1" dirty="0" smtClean="0">
                <a:solidFill>
                  <a:schemeClr val="accent1">
                    <a:lumMod val="75000"/>
                  </a:schemeClr>
                </a:solidFill>
              </a:rPr>
              <a:t>Također je potrebno biti vrlo oprezan pri procjenjivanju izvora onečišćenja naročito za PM</a:t>
            </a:r>
            <a:r>
              <a:rPr lang="hr-HR" sz="2400" b="1" baseline="-25000" dirty="0" smtClean="0">
                <a:solidFill>
                  <a:schemeClr val="accent1">
                    <a:lumMod val="75000"/>
                  </a:schemeClr>
                </a:solidFill>
              </a:rPr>
              <a:t>10</a:t>
            </a:r>
            <a:r>
              <a:rPr lang="hr-HR" sz="2400" b="1" dirty="0" smtClean="0">
                <a:solidFill>
                  <a:schemeClr val="accent1">
                    <a:lumMod val="75000"/>
                  </a:schemeClr>
                </a:solidFill>
              </a:rPr>
              <a:t> u kontinentalnom dijelu RH</a:t>
            </a:r>
          </a:p>
          <a:p>
            <a:pPr marL="342900" indent="-342900">
              <a:buFontTx/>
              <a:buChar char="-"/>
            </a:pPr>
            <a:endParaRPr lang="hr-HR" sz="2400" b="1" dirty="0">
              <a:solidFill>
                <a:schemeClr val="accent1">
                  <a:lumMod val="75000"/>
                </a:schemeClr>
              </a:solidFill>
            </a:endParaRPr>
          </a:p>
          <a:p>
            <a:r>
              <a:rPr lang="hr-HR" sz="2400" b="1" dirty="0" smtClean="0">
                <a:solidFill>
                  <a:schemeClr val="accent1">
                    <a:lumMod val="75000"/>
                  </a:schemeClr>
                </a:solidFill>
              </a:rPr>
              <a:t>Obavezno se mora napraviti „studija ekvivalencije” </a:t>
            </a:r>
          </a:p>
          <a:p>
            <a:endParaRPr lang="hr-HR" sz="2400" b="1" u="sng" dirty="0" smtClean="0">
              <a:solidFill>
                <a:schemeClr val="accent1">
                  <a:lumMod val="75000"/>
                </a:schemeClr>
              </a:solidFill>
            </a:endParaRPr>
          </a:p>
          <a:p>
            <a:r>
              <a:rPr lang="hr-HR" sz="2400" b="1" u="sng" dirty="0" err="1" smtClean="0">
                <a:solidFill>
                  <a:schemeClr val="accent1">
                    <a:lumMod val="75000"/>
                  </a:schemeClr>
                </a:solidFill>
              </a:rPr>
              <a:t>Case</a:t>
            </a:r>
            <a:r>
              <a:rPr lang="hr-HR" sz="2400" b="1" u="sng" dirty="0" smtClean="0">
                <a:solidFill>
                  <a:schemeClr val="accent1">
                    <a:lumMod val="75000"/>
                  </a:schemeClr>
                </a:solidFill>
              </a:rPr>
              <a:t> </a:t>
            </a:r>
            <a:r>
              <a:rPr lang="hr-HR" sz="2400" b="1" u="sng" dirty="0" err="1" smtClean="0">
                <a:solidFill>
                  <a:schemeClr val="accent1">
                    <a:lumMod val="75000"/>
                  </a:schemeClr>
                </a:solidFill>
              </a:rPr>
              <a:t>study</a:t>
            </a:r>
            <a:r>
              <a:rPr lang="hr-HR" sz="2400" b="1" u="sng" dirty="0" smtClean="0">
                <a:solidFill>
                  <a:schemeClr val="accent1">
                    <a:lumMod val="75000"/>
                  </a:schemeClr>
                </a:solidFill>
              </a:rPr>
              <a:t> </a:t>
            </a:r>
            <a:r>
              <a:rPr lang="hr-HR" sz="2400" b="1" dirty="0" smtClean="0">
                <a:solidFill>
                  <a:schemeClr val="accent1">
                    <a:lumMod val="75000"/>
                  </a:schemeClr>
                </a:solidFill>
              </a:rPr>
              <a:t>- </a:t>
            </a:r>
            <a:r>
              <a:rPr lang="hr-HR" b="1" i="1" dirty="0">
                <a:solidFill>
                  <a:schemeClr val="tx2">
                    <a:lumMod val="75000"/>
                  </a:schemeClr>
                </a:solidFill>
              </a:rPr>
              <a:t>„</a:t>
            </a:r>
            <a:r>
              <a:rPr lang="hr-HR" b="1" i="1" dirty="0" smtClean="0">
                <a:solidFill>
                  <a:schemeClr val="tx2">
                    <a:lumMod val="75000"/>
                  </a:schemeClr>
                </a:solidFill>
                <a:hlinkClick r:id="rId4" action="ppaction://hlinkpres?slideindex=1&amp;slidetitle="/>
              </a:rPr>
              <a:t>ANALIZA</a:t>
            </a:r>
            <a:r>
              <a:rPr lang="hr-HR" b="1" i="1" dirty="0" smtClean="0">
                <a:solidFill>
                  <a:schemeClr val="tx2">
                    <a:lumMod val="75000"/>
                  </a:schemeClr>
                </a:solidFill>
              </a:rPr>
              <a:t> </a:t>
            </a:r>
            <a:r>
              <a:rPr lang="hr-HR" b="1" i="1" dirty="0">
                <a:solidFill>
                  <a:schemeClr val="tx2">
                    <a:lumMod val="75000"/>
                  </a:schemeClr>
                </a:solidFill>
              </a:rPr>
              <a:t>UTJECAJA MEĐUNARODNE ZRAČNE LUKE ZAGREB NA KVALITETU ZRAKA” </a:t>
            </a:r>
            <a:endParaRPr lang="hr-HR" b="1" i="1" dirty="0" smtClean="0">
              <a:solidFill>
                <a:schemeClr val="tx2">
                  <a:lumMod val="75000"/>
                </a:schemeClr>
              </a:solidFill>
            </a:endParaRPr>
          </a:p>
          <a:p>
            <a:r>
              <a:rPr lang="hr-HR" b="1" i="1" dirty="0" smtClean="0">
                <a:solidFill>
                  <a:schemeClr val="tx2">
                    <a:lumMod val="75000"/>
                  </a:schemeClr>
                </a:solidFill>
              </a:rPr>
              <a:t>„</a:t>
            </a:r>
            <a:r>
              <a:rPr lang="hr-HR" b="1" i="1" dirty="0" smtClean="0">
                <a:solidFill>
                  <a:schemeClr val="tx2">
                    <a:lumMod val="75000"/>
                  </a:schemeClr>
                </a:solidFill>
                <a:hlinkClick r:id="rId5" action="ppaction://hlinkfile"/>
              </a:rPr>
              <a:t>ANALIZA</a:t>
            </a:r>
            <a:r>
              <a:rPr lang="hr-HR" b="1" i="1" dirty="0" smtClean="0">
                <a:solidFill>
                  <a:schemeClr val="tx2">
                    <a:lumMod val="75000"/>
                  </a:schemeClr>
                </a:solidFill>
              </a:rPr>
              <a:t> </a:t>
            </a:r>
            <a:r>
              <a:rPr lang="hr-HR" b="1" i="1" dirty="0">
                <a:solidFill>
                  <a:schemeClr val="tx2">
                    <a:lumMod val="75000"/>
                  </a:schemeClr>
                </a:solidFill>
              </a:rPr>
              <a:t>UTJECAJA ODLAGALIŠTA OTPADA PRUDINEC / JAKUŠEVEC NA KVALITETU ZRAKA U NASELJU </a:t>
            </a:r>
            <a:r>
              <a:rPr lang="hr-HR" b="1" i="1" dirty="0" smtClean="0">
                <a:solidFill>
                  <a:schemeClr val="tx2">
                    <a:lumMod val="75000"/>
                  </a:schemeClr>
                </a:solidFill>
              </a:rPr>
              <a:t>JAKUŠEVEC”  </a:t>
            </a:r>
            <a:endParaRPr lang="hr-HR" b="1" i="1" dirty="0">
              <a:solidFill>
                <a:schemeClr val="tx2">
                  <a:lumMod val="75000"/>
                </a:schemeClr>
              </a:solidFill>
            </a:endParaRPr>
          </a:p>
          <a:p>
            <a:endParaRPr lang="hr-HR" sz="2400" b="1" dirty="0" smtClean="0">
              <a:solidFill>
                <a:schemeClr val="accent1">
                  <a:lumMod val="75000"/>
                </a:schemeClr>
              </a:solidFill>
            </a:endParaRPr>
          </a:p>
        </p:txBody>
      </p:sp>
    </p:spTree>
    <p:extLst>
      <p:ext uri="{BB962C8B-B14F-4D97-AF65-F5344CB8AC3E}">
        <p14:creationId xmlns:p14="http://schemas.microsoft.com/office/powerpoint/2010/main" val="3274601010"/>
      </p:ext>
    </p:extLst>
  </p:cSld>
  <p:clrMapOvr>
    <a:masterClrMapping/>
  </p:clrMapOvr>
  <p:transition spd="med">
    <p:fade thruBlk="1"/>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581275"/>
            <a:ext cx="8229600" cy="1143000"/>
          </a:xfrm>
        </p:spPr>
        <p:txBody>
          <a:bodyPr/>
          <a:lstStyle/>
          <a:p>
            <a:pPr eaLnBrk="1" hangingPunct="1"/>
            <a:r>
              <a:rPr lang="hr-HR" sz="3600" b="1" dirty="0" smtClean="0">
                <a:solidFill>
                  <a:schemeClr val="tx2"/>
                </a:solidFill>
                <a:effectLst>
                  <a:glow rad="228600">
                    <a:schemeClr val="bg1">
                      <a:lumMod val="50000"/>
                      <a:alpha val="20000"/>
                    </a:schemeClr>
                  </a:glow>
                </a:effectLst>
              </a:rPr>
              <a:t>HVALA NA PAŽNJI</a:t>
            </a:r>
          </a:p>
        </p:txBody>
      </p:sp>
      <p:grpSp>
        <p:nvGrpSpPr>
          <p:cNvPr id="5" name="Group 3"/>
          <p:cNvGrpSpPr>
            <a:grpSpLocks/>
          </p:cNvGrpSpPr>
          <p:nvPr/>
        </p:nvGrpSpPr>
        <p:grpSpPr bwMode="auto">
          <a:xfrm>
            <a:off x="1152525" y="882831"/>
            <a:ext cx="5463568" cy="664979"/>
            <a:chOff x="14858" y="6098313"/>
            <a:chExt cx="5463612" cy="637316"/>
          </a:xfrm>
        </p:grpSpPr>
        <p:pic>
          <p:nvPicPr>
            <p:cNvPr id="6"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13"/>
              <a:ext cx="5463612" cy="63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936" y="6134828"/>
              <a:ext cx="2225693" cy="263212"/>
            </a:xfrm>
            <a:prstGeom prst="rect">
              <a:avLst/>
            </a:prstGeom>
          </p:spPr>
          <p:txBody>
            <a:bodyPr wrap="none">
              <a:spAutoFit/>
            </a:bodyPr>
            <a:lstStyle/>
            <a:p>
              <a:r>
                <a:rPr lang="hr-HR" sz="1200">
                  <a:solidFill>
                    <a:srgbClr val="7F7F7F"/>
                  </a:solidFill>
                  <a:latin typeface="Arial" charset="0"/>
                </a:rPr>
                <a:t>I</a:t>
              </a:r>
              <a:r>
                <a:rPr lang="hr-HR" sz="1200">
                  <a:solidFill>
                    <a:srgbClr val="7F7F7F"/>
                  </a:solidFill>
                  <a:latin typeface="Arial Narrow" pitchFamily="34" charset="0"/>
                </a:rPr>
                <a:t>n</a:t>
              </a:r>
              <a:r>
                <a:rPr lang="en-US" sz="1200">
                  <a:solidFill>
                    <a:srgbClr val="7F7F7F"/>
                  </a:solidFill>
                  <a:latin typeface="Arial Narrow" pitchFamily="34" charset="0"/>
                </a:rPr>
                <a:t>stitut</a:t>
              </a:r>
              <a:r>
                <a:rPr lang="hr-HR" sz="1200">
                  <a:solidFill>
                    <a:srgbClr val="7F7F7F"/>
                  </a:solidFill>
                  <a:latin typeface="Arial Narrow" pitchFamily="34" charset="0"/>
                </a:rPr>
                <a:t> za energetiku i zaštitu okoliša</a:t>
              </a:r>
            </a:p>
          </p:txBody>
        </p:sp>
      </p:grpSp>
      <p:pic>
        <p:nvPicPr>
          <p:cNvPr id="8" name="Picture 8" descr="Znak_1024x76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738367"/>
            <a:ext cx="11557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3557" y="738367"/>
            <a:ext cx="1361625" cy="96302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381001" y="4819650"/>
            <a:ext cx="8591550" cy="914400"/>
          </a:xfrm>
          <a:prstGeom prst="rect">
            <a:avLst/>
          </a:prstGeom>
          <a:solidFill>
            <a:schemeClr val="accent6">
              <a:lumMod val="60000"/>
              <a:lumOff val="40000"/>
            </a:schemeClr>
          </a:solidFill>
          <a:ln>
            <a:solidFill>
              <a:schemeClr val="accent6">
                <a:lumMod val="60000"/>
                <a:lumOff val="40000"/>
              </a:schemeClr>
            </a:solid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4.2 ORGANIZACIJSKA STRUKTURA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12" name="TextBox 11"/>
          <p:cNvSpPr txBox="1"/>
          <p:nvPr/>
        </p:nvSpPr>
        <p:spPr>
          <a:xfrm>
            <a:off x="523875" y="1914525"/>
            <a:ext cx="8296275" cy="4154984"/>
          </a:xfrm>
          <a:prstGeom prst="rect">
            <a:avLst/>
          </a:prstGeom>
          <a:noFill/>
        </p:spPr>
        <p:txBody>
          <a:bodyPr wrap="square" rtlCol="0">
            <a:spAutoFit/>
          </a:bodyPr>
          <a:lstStyle/>
          <a:p>
            <a:r>
              <a:rPr lang="hr-HR" sz="2400" b="1" dirty="0" smtClean="0">
                <a:solidFill>
                  <a:schemeClr val="accent1">
                    <a:lumMod val="75000"/>
                  </a:schemeClr>
                </a:solidFill>
              </a:rPr>
              <a:t>Kada se započinje s mjerenjima, dolazi se do spoznaje da svaki instrument generira mnoštvo mjernih podataka te da se isti nalaze na nerijetko međusobno vrlo udaljenim lokacijama. Zbog toga će se upotrijebiti moderna informatička tehnologija i svi instrumenti iz svih postaja povezat će se s računalom koje će prihvaćati njihove mjerne rezultate i čuvati ih na jednom mjestu u jednom laboratoriju. </a:t>
            </a:r>
          </a:p>
          <a:p>
            <a:endParaRPr lang="hr-HR" sz="2400" b="1" dirty="0" smtClean="0">
              <a:solidFill>
                <a:schemeClr val="accent1">
                  <a:lumMod val="75000"/>
                </a:schemeClr>
              </a:solidFill>
            </a:endParaRPr>
          </a:p>
          <a:p>
            <a:pPr algn="ctr"/>
            <a:r>
              <a:rPr lang="hr-HR" sz="2400" b="1" dirty="0" smtClean="0">
                <a:solidFill>
                  <a:schemeClr val="accent1">
                    <a:lumMod val="75000"/>
                  </a:schemeClr>
                </a:solidFill>
              </a:rPr>
              <a:t>Svi navedeni elementi zajedno čine mrežu za praćenje kvalitete zraka. </a:t>
            </a:r>
          </a:p>
          <a:p>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76275" y="1819275"/>
            <a:ext cx="7943850" cy="1943100"/>
          </a:xfrm>
          <a:prstGeom prst="rect">
            <a:avLst/>
          </a:prstGeom>
          <a:solidFill>
            <a:schemeClr val="accent6">
              <a:lumMod val="60000"/>
              <a:lumOff val="40000"/>
            </a:schemeClr>
          </a:solidFill>
          <a:ln>
            <a:solidFill>
              <a:schemeClr val="accent6">
                <a:lumMod val="60000"/>
                <a:lumOff val="40000"/>
              </a:schemeClr>
            </a:solid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4.2 ORGANIZACIJSKA STRUKTURA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800100" y="1790700"/>
            <a:ext cx="7810500" cy="4154984"/>
          </a:xfrm>
          <a:prstGeom prst="rect">
            <a:avLst/>
          </a:prstGeom>
          <a:noFill/>
        </p:spPr>
        <p:txBody>
          <a:bodyPr wrap="square" rtlCol="0">
            <a:spAutoFit/>
          </a:bodyPr>
          <a:lstStyle/>
          <a:p>
            <a:r>
              <a:rPr lang="hr-HR" sz="2400" b="1" dirty="0" smtClean="0">
                <a:solidFill>
                  <a:schemeClr val="accent1">
                    <a:lumMod val="75000"/>
                  </a:schemeClr>
                </a:solidFill>
              </a:rPr>
              <a:t>Dakle, mreže za praćenje kvalitete zraka mjerni su sustavi koji se sastoje od mjernih postaja međusobno informatički povezanih s centralnim računalom koje uz pomoć softverske aplikacije komunicira s postajama, preuzima i čuva rezultate. </a:t>
            </a:r>
          </a:p>
          <a:p>
            <a:r>
              <a:rPr lang="hr-HR" sz="2400" b="1" dirty="0" smtClean="0">
                <a:solidFill>
                  <a:schemeClr val="accent1">
                    <a:lumMod val="75000"/>
                  </a:schemeClr>
                </a:solidFill>
              </a:rPr>
              <a:t> </a:t>
            </a:r>
          </a:p>
          <a:p>
            <a:endParaRPr lang="hr-HR" sz="2400" dirty="0" smtClean="0">
              <a:solidFill>
                <a:schemeClr val="accent1">
                  <a:lumMod val="75000"/>
                </a:schemeClr>
              </a:solidFill>
            </a:endParaRPr>
          </a:p>
          <a:p>
            <a:r>
              <a:rPr lang="hr-HR" sz="2400" dirty="0" smtClean="0">
                <a:solidFill>
                  <a:schemeClr val="accent1">
                    <a:lumMod val="75000"/>
                  </a:schemeClr>
                </a:solidFill>
              </a:rPr>
              <a:t>Primjer jedne mreže koja se sastoji od triju postaja prikazan je na</a:t>
            </a:r>
            <a:r>
              <a:rPr lang="hr-HR" sz="2400" b="1" dirty="0" smtClean="0">
                <a:solidFill>
                  <a:schemeClr val="accent1">
                    <a:lumMod val="75000"/>
                  </a:schemeClr>
                </a:solidFill>
              </a:rPr>
              <a:t> Slici 1</a:t>
            </a:r>
            <a:r>
              <a:rPr lang="hr-HR" sz="2400" dirty="0" smtClean="0">
                <a:solidFill>
                  <a:schemeClr val="accent1">
                    <a:lumMod val="75000"/>
                  </a:schemeClr>
                </a:solidFill>
              </a:rPr>
              <a:t>., a primjer tijeka podataka od postaja do korisnika na </a:t>
            </a:r>
            <a:r>
              <a:rPr lang="hr-HR" sz="2400" b="1" dirty="0" smtClean="0">
                <a:solidFill>
                  <a:schemeClr val="accent1">
                    <a:lumMod val="75000"/>
                  </a:schemeClr>
                </a:solidFill>
              </a:rPr>
              <a:t>Slici 2.</a:t>
            </a:r>
          </a:p>
          <a:p>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4.2 ORGANIZACIJSKA STRUKTURA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12" name="Picture 8"/>
          <p:cNvPicPr>
            <a:picLocks noChangeAspect="1" noChangeArrowheads="1"/>
          </p:cNvPicPr>
          <p:nvPr/>
        </p:nvPicPr>
        <p:blipFill>
          <a:blip r:embed="rId4" cstate="print"/>
          <a:srcRect/>
          <a:stretch>
            <a:fillRect/>
          </a:stretch>
        </p:blipFill>
        <p:spPr bwMode="auto">
          <a:xfrm>
            <a:off x="1868128" y="1346201"/>
            <a:ext cx="5548671" cy="4159250"/>
          </a:xfrm>
          <a:prstGeom prst="rect">
            <a:avLst/>
          </a:prstGeom>
          <a:noFill/>
          <a:ln w="9525">
            <a:noFill/>
            <a:miter lim="800000"/>
            <a:headEnd/>
            <a:tailEnd/>
          </a:ln>
        </p:spPr>
      </p:pic>
      <p:sp>
        <p:nvSpPr>
          <p:cNvPr id="13" name="TextBox 12"/>
          <p:cNvSpPr txBox="1"/>
          <p:nvPr/>
        </p:nvSpPr>
        <p:spPr>
          <a:xfrm>
            <a:off x="952500" y="5762625"/>
            <a:ext cx="7296150" cy="461665"/>
          </a:xfrm>
          <a:prstGeom prst="rect">
            <a:avLst/>
          </a:prstGeom>
          <a:noFill/>
        </p:spPr>
        <p:txBody>
          <a:bodyPr wrap="square" rtlCol="0">
            <a:spAutoFit/>
          </a:bodyPr>
          <a:lstStyle/>
          <a:p>
            <a:pPr algn="ctr"/>
            <a:r>
              <a:rPr lang="hr-HR" sz="2400" b="1" dirty="0" smtClean="0">
                <a:solidFill>
                  <a:schemeClr val="accent1">
                    <a:lumMod val="75000"/>
                  </a:schemeClr>
                </a:solidFill>
              </a:rPr>
              <a:t>Slika 1.</a:t>
            </a:r>
            <a:r>
              <a:rPr lang="hr-HR" sz="2400" dirty="0" smtClean="0">
                <a:solidFill>
                  <a:schemeClr val="accent1">
                    <a:lumMod val="75000"/>
                  </a:schemeClr>
                </a:solidFill>
              </a:rPr>
              <a:t> Mreža za praćenje kvalitete zraka</a:t>
            </a:r>
            <a:endParaRPr lang="hr-HR" sz="2400"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4.2 ORGANIZACIJSKA STRUKTURA</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10" name="TextBox 9"/>
          <p:cNvSpPr txBox="1"/>
          <p:nvPr/>
        </p:nvSpPr>
        <p:spPr>
          <a:xfrm>
            <a:off x="942975" y="5419725"/>
            <a:ext cx="7296150" cy="461665"/>
          </a:xfrm>
          <a:prstGeom prst="rect">
            <a:avLst/>
          </a:prstGeom>
          <a:noFill/>
        </p:spPr>
        <p:txBody>
          <a:bodyPr wrap="square" rtlCol="0">
            <a:spAutoFit/>
          </a:bodyPr>
          <a:lstStyle/>
          <a:p>
            <a:pPr algn="ctr"/>
            <a:r>
              <a:rPr lang="hr-HR" sz="2400" b="1" dirty="0" smtClean="0">
                <a:solidFill>
                  <a:schemeClr val="accent1">
                    <a:lumMod val="75000"/>
                  </a:schemeClr>
                </a:solidFill>
              </a:rPr>
              <a:t>Slika 2.</a:t>
            </a:r>
            <a:r>
              <a:rPr lang="hr-HR" sz="2400" dirty="0" smtClean="0">
                <a:solidFill>
                  <a:schemeClr val="accent1">
                    <a:lumMod val="75000"/>
                  </a:schemeClr>
                </a:solidFill>
              </a:rPr>
              <a:t> Primjer </a:t>
            </a:r>
            <a:r>
              <a:rPr lang="hr-HR" sz="2400" dirty="0">
                <a:solidFill>
                  <a:schemeClr val="accent1">
                    <a:lumMod val="75000"/>
                  </a:schemeClr>
                </a:solidFill>
              </a:rPr>
              <a:t>tijeka podataka od postaja do korisnika </a:t>
            </a:r>
          </a:p>
        </p:txBody>
      </p: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42154" y="1130085"/>
            <a:ext cx="5001233" cy="4289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10238</TotalTime>
  <Words>2754</Words>
  <Application>Microsoft Office PowerPoint</Application>
  <PresentationFormat>On-screen Show (4:3)</PresentationFormat>
  <Paragraphs>314</Paragraphs>
  <Slides>51</Slides>
  <Notes>2</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Office Theme</vt:lpstr>
      <vt:lpstr>PowerPoint Presentation</vt:lpstr>
      <vt:lpstr>TEMA 4: Mreže</vt:lpstr>
      <vt:lpstr>    4.1 ŠTO SU MREŽE ZA PRAĆENJE KVALITETE ZRAKA?</vt:lpstr>
      <vt:lpstr>    4.1 ŠTO SU MREŽE ZA PRAĆENJE KVALITETE ZRAKA?</vt:lpstr>
      <vt:lpstr>    4.2 ORGANIZACIJSKA STRUKTURA </vt:lpstr>
      <vt:lpstr>    4.2 ORGANIZACIJSKA STRUKTURA</vt:lpstr>
      <vt:lpstr>    4.2 ORGANIZACIJSKA STRUKTURA</vt:lpstr>
      <vt:lpstr>    4.2 ORGANIZACIJSKA STRUKTURA</vt:lpstr>
      <vt:lpstr>    4.2 ORGANIZACIJSKA STRUKTURA</vt:lpstr>
      <vt:lpstr>    4.3 DRŽAVNA MREŽA ZA PRAĆENJE KVALITETE ZRAKA</vt:lpstr>
      <vt:lpstr>    4.3 DRŽAVNA MREŽA ZA PRAĆENJE KVALITETE ZRAKA</vt:lpstr>
      <vt:lpstr>    4.3 DRŽAVNA MREŽA ZA PRAĆENJE KVALITETE ZRAKA</vt:lpstr>
      <vt:lpstr>    4.3 DRŽAVNA MREŽA ZA PRAĆENJE KVALITETE ZRAKA</vt:lpstr>
      <vt:lpstr>    4.3 DRŽAVNA MREŽA ZA PRAĆENJE KVALITETE ZRAKA</vt:lpstr>
      <vt:lpstr>    4.3 DRŽAVNA MREŽA ZA PRAĆENJE KVALITETE ZRAKA</vt:lpstr>
      <vt:lpstr>    4.3 DRŽAVNA MREŽA ZA PRAĆENJE KVALITETE ZRAKA</vt:lpstr>
      <vt:lpstr>    4.3 DRŽAVNA MREŽA ZA PRAĆENJE KVALITETE ZRAKA</vt:lpstr>
      <vt:lpstr>    4.3 DRŽAVNA MREŽA ZA PRAĆENJE KVALITETE ZRAKA</vt:lpstr>
      <vt:lpstr>    4.3 DRŽAVNA MREŽA ZA PRAĆENJE KVALITETE ZRAKA</vt:lpstr>
      <vt:lpstr>    4.3 DRŽAVNA MREŽA ZA PRAĆENJE KVALITETE ZRAKA</vt:lpstr>
      <vt:lpstr>    4.3 DRŽAVNA MREŽA ZA PRAĆENJE KVALITETE ZRAKA</vt:lpstr>
      <vt:lpstr>    4.4 LOKALNE MREŽE ZA PRAĆENJE KVALITETE ZRAKA</vt:lpstr>
      <vt:lpstr>    4.4 LOKALNE MREŽE ZA PRAĆENJE KVALITETE ZRAKA</vt:lpstr>
      <vt:lpstr>    4.4 LOKALNE MREŽE ZA PRAĆENJE KVALITETE ZRAKA</vt:lpstr>
      <vt:lpstr>    4.4 LOKALNE MREŽE ZA PRAĆENJE KVALITETE ZRAKA</vt:lpstr>
      <vt:lpstr>    4.4 LOKALNE MREŽE ZA PRAĆENJE KVALITETE ZRAKA</vt:lpstr>
      <vt:lpstr>    4.4 LOKALNE MREŽE ZA PRAĆENJE KVALITETE ZRAKA</vt:lpstr>
      <vt:lpstr>    4.4 LOKALNE MREŽE ZA PRAĆENJE KVALITETE ZRAKA</vt:lpstr>
      <vt:lpstr>    4.4 LOKALNE MREŽE ZA PRAĆENJE KVALITETE ZRAKA</vt:lpstr>
      <vt:lpstr>    4.4 LOKALNE MREŽE ZA PRAĆENJE KVALITETE ZRAKA</vt:lpstr>
      <vt:lpstr>    4.4 LOKALNE MREŽE ZA PRAĆENJE KVALITETE ZRAKA</vt:lpstr>
      <vt:lpstr>    4.4 LOKALNE MREŽE ZA PRAĆENJE KVALITETE ZRAKA</vt:lpstr>
      <vt:lpstr>    4.4 LOKALNE MREŽE ZA PRAĆENJE KVALITETE ZRAKA</vt:lpstr>
      <vt:lpstr>    4.4 LOKALNE MREŽE ZA PRAĆENJE KVALITETE ZRAKA</vt:lpstr>
      <vt:lpstr>    4.4 LOKALNE MREŽE ZA PRAĆENJE KVALITETE ZRAKA</vt:lpstr>
      <vt:lpstr>    4.4 LOKALNE MREŽE ZA PRAĆENJE KVALITETE ZRAKA</vt:lpstr>
      <vt:lpstr>    4.4 LOKALNE MREŽE ZA PRAĆENJE KVALITETE ZRAKA</vt:lpstr>
      <vt:lpstr>    4.4 LOKALNE MREŽE ZA PRAĆENJE KVALITETE ZRAKA</vt:lpstr>
      <vt:lpstr>    4.5 MJERENJA POSEBNE NAMJENE (INDUSTRIJSKE MREŽE)</vt:lpstr>
      <vt:lpstr>    4.5 MJERENJA POSEBNE NAMJENE (INDUSTRIJSKE MREŽE)</vt:lpstr>
      <vt:lpstr>    4.5 MJERENJA POSEBNE NAMJENE (INDUSTRIJSKE MREŽE)</vt:lpstr>
      <vt:lpstr>    4.5 MJERENJA POSEBNE NAMJENE (INDUSTRIJSKE MREŽE)</vt:lpstr>
      <vt:lpstr>    4.5 MJERENJA POSEBNE NAMJENE (INDUSTRIJSKE MREŽE)</vt:lpstr>
      <vt:lpstr>    4.5 MJERENJA POSEBNE NAMJENE (INDUSTRIJSKE MREŽE)</vt:lpstr>
      <vt:lpstr>    4.5 MJERENJA POSEBNE NAMJENE (INDUSTRIJSKE MREŽE)</vt:lpstr>
      <vt:lpstr>    4.5 MJERENJA POSEBNE NAMJENE (INDUSTRIJSKE MREŽE)</vt:lpstr>
      <vt:lpstr>    4.5 MJERENJA POSEBNE NAMJENE (INDUSTRIJSKE MREŽE)</vt:lpstr>
      <vt:lpstr>    4.5 MJERENJA POSEBNE NAMJENE (INDUSTRIJSKE MREŽE)</vt:lpstr>
      <vt:lpstr>    4.5 MJERENJA POSEBNE NAMJENE (INDUSTRIJSKE MREŽE)</vt:lpstr>
      <vt:lpstr>    4.5 MJERENJA POSEBNE NAMJENE (INDUSTRIJSKE MREŽE)</vt:lpstr>
      <vt:lpstr>HVALA NA PAŽNJI</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Berislav Markovic</dc:creator>
  <cp:lastModifiedBy>Predrag Hercog</cp:lastModifiedBy>
  <cp:revision>654</cp:revision>
  <dcterms:created xsi:type="dcterms:W3CDTF">2011-04-14T13:56:18Z</dcterms:created>
  <dcterms:modified xsi:type="dcterms:W3CDTF">2017-11-15T06:03:05Z</dcterms:modified>
</cp:coreProperties>
</file>